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7"/>
  </p:notesMasterIdLst>
  <p:sldIdLst>
    <p:sldId id="256" r:id="rId2"/>
    <p:sldId id="257" r:id="rId3"/>
    <p:sldId id="263" r:id="rId4"/>
    <p:sldId id="279" r:id="rId5"/>
    <p:sldId id="280" r:id="rId6"/>
    <p:sldId id="278" r:id="rId7"/>
    <p:sldId id="262" r:id="rId8"/>
    <p:sldId id="266" r:id="rId9"/>
    <p:sldId id="267" r:id="rId10"/>
    <p:sldId id="274" r:id="rId11"/>
    <p:sldId id="275" r:id="rId12"/>
    <p:sldId id="276" r:id="rId13"/>
    <p:sldId id="277" r:id="rId14"/>
    <p:sldId id="264" r:id="rId15"/>
    <p:sldId id="285" r:id="rId16"/>
    <p:sldId id="286" r:id="rId17"/>
    <p:sldId id="287" r:id="rId18"/>
    <p:sldId id="294" r:id="rId19"/>
    <p:sldId id="288" r:id="rId20"/>
    <p:sldId id="289" r:id="rId21"/>
    <p:sldId id="290" r:id="rId22"/>
    <p:sldId id="291" r:id="rId23"/>
    <p:sldId id="292" r:id="rId24"/>
    <p:sldId id="293" r:id="rId25"/>
    <p:sldId id="295"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979" autoAdjust="0"/>
  </p:normalViewPr>
  <p:slideViewPr>
    <p:cSldViewPr snapToGrid="0" snapToObjects="1">
      <p:cViewPr varScale="1">
        <p:scale>
          <a:sx n="69" d="100"/>
          <a:sy n="69" d="100"/>
        </p:scale>
        <p:origin x="756"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7645083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killscommons.org"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upport.skillscommons.org/showcases/open-courseware/covid-19/" TargetMode="External"/><Relationship Id="rId4" Type="http://schemas.openxmlformats.org/officeDocument/2006/relationships/hyperlink" Target="https://www.merlot.org/merlot/viewSite.htm?id=916070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8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083dfdccf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7083dfdccf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141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80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Partnerships were developed</a:t>
            </a:r>
            <a:r>
              <a:rPr lang="en-US" baseline="0" dirty="0"/>
              <a:t> with National Healthcare Organizations such as National Network for Health Programs in Two Year Colleges, Health Professions Network and ANSI,  The DOL Health Professions Competency Pyramid was revised in collaboration with NN2 and HPN</a:t>
            </a:r>
          </a:p>
          <a:p>
            <a:r>
              <a:rPr lang="en-US" baseline="0" dirty="0"/>
              <a:t>Regional Employer </a:t>
            </a:r>
            <a:r>
              <a:rPr lang="en-US" baseline="0" dirty="0" err="1"/>
              <a:t>Collaboratives</a:t>
            </a:r>
            <a:r>
              <a:rPr lang="en-US" baseline="0" dirty="0"/>
              <a:t> were developed using the Cincinnati Regional model to promote employer led </a:t>
            </a:r>
            <a:r>
              <a:rPr lang="en-US" baseline="0" dirty="0" err="1"/>
              <a:t>initatives</a:t>
            </a:r>
            <a:r>
              <a:rPr lang="en-US" baseline="0" dirty="0"/>
              <a:t> to meet health care employment needs of the region and to forecast future pipeline needs using regional  and national trend data.</a:t>
            </a:r>
          </a:p>
          <a:p>
            <a:r>
              <a:rPr lang="en-US" baseline="0" dirty="0"/>
              <a:t>Work based learning imbedded for nursing, medical assisting, and sterile processing and others in development.</a:t>
            </a:r>
          </a:p>
          <a:p>
            <a:r>
              <a:rPr lang="en-US" baseline="0" dirty="0"/>
              <a:t>Employer</a:t>
            </a:r>
            <a:endParaRPr lang="en-US" dirty="0"/>
          </a:p>
        </p:txBody>
      </p:sp>
    </p:spTree>
    <p:extLst>
      <p:ext uri="{BB962C8B-B14F-4D97-AF65-F5344CB8AC3E}">
        <p14:creationId xmlns:p14="http://schemas.microsoft.com/office/powerpoint/2010/main" val="52413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Pathways with multiple on and off ramps:  Work with High Schools, Employers,</a:t>
            </a:r>
            <a:r>
              <a:rPr lang="en-US" baseline="0" dirty="0"/>
              <a:t> Community Organizations</a:t>
            </a:r>
          </a:p>
          <a:p>
            <a:r>
              <a:rPr lang="en-US" baseline="0" dirty="0"/>
              <a:t>Intentionally Imbed Student Support throughout pathway, </a:t>
            </a:r>
            <a:r>
              <a:rPr lang="en-US" baseline="0" dirty="0" err="1"/>
              <a:t>ie</a:t>
            </a:r>
            <a:r>
              <a:rPr lang="en-US" baseline="0" dirty="0"/>
              <a:t>: employers, secondary, post-secondary and other agencies as needed, also student initiated support networks</a:t>
            </a:r>
          </a:p>
          <a:p>
            <a:r>
              <a:rPr lang="en-US" baseline="0" dirty="0"/>
              <a:t>Reducing time to completion increases success, job experience also increases </a:t>
            </a:r>
            <a:r>
              <a:rPr lang="en-US" baseline="0" dirty="0" err="1"/>
              <a:t>competetence</a:t>
            </a:r>
            <a:r>
              <a:rPr lang="en-US" baseline="0" dirty="0"/>
              <a:t> and provides needed support and develops loyalty to the employer.  Win/win!!</a:t>
            </a:r>
          </a:p>
          <a:p>
            <a:r>
              <a:rPr lang="en-US" baseline="0" dirty="0"/>
              <a:t>Use this time as an opportunity to think strategically and break all unnecessary barriers to creating a competent healthcare workforce.  We need to realize that continued learning and increased competence comes with time, students are often ready to begin practice much earlier than the curriculum dictates.  </a:t>
            </a:r>
          </a:p>
          <a:p>
            <a:endParaRPr lang="en-US" baseline="0" dirty="0"/>
          </a:p>
          <a:p>
            <a:endParaRPr lang="en-US" baseline="0" dirty="0"/>
          </a:p>
          <a:p>
            <a:endParaRPr lang="en-US" dirty="0"/>
          </a:p>
        </p:txBody>
      </p:sp>
    </p:spTree>
    <p:extLst>
      <p:ext uri="{BB962C8B-B14F-4D97-AF65-F5344CB8AC3E}">
        <p14:creationId xmlns:p14="http://schemas.microsoft.com/office/powerpoint/2010/main" val="216588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5206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Creative Approaches: Lab continues to run out of MT, EMS/EMT Ambulance lab, Flipped Classroom story, Simulation experiences and equipment </a:t>
            </a:r>
            <a:endParaRPr/>
          </a:p>
          <a:p>
            <a:pPr marL="0" lvl="0" indent="0" algn="l" rtl="0">
              <a:spcBef>
                <a:spcPts val="0"/>
              </a:spcBef>
              <a:spcAft>
                <a:spcPts val="0"/>
              </a:spcAft>
              <a:buNone/>
            </a:pPr>
            <a:r>
              <a:rPr lang="en-US"/>
              <a:t>CHEO materials downloaded over 270,000 times out of SkillsCommons</a:t>
            </a:r>
            <a:endParaRPr/>
          </a:p>
        </p:txBody>
      </p:sp>
      <p:sp>
        <p:nvSpPr>
          <p:cNvPr id="112" name="Google Shape;11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694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94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1.</a:t>
            </a:r>
            <a:endParaRPr/>
          </a:p>
          <a:p>
            <a:pPr marL="0" lvl="0" indent="0" algn="l" rtl="0">
              <a:spcBef>
                <a:spcPts val="0"/>
              </a:spcBef>
              <a:spcAft>
                <a:spcPts val="0"/>
              </a:spcAft>
              <a:buNone/>
            </a:pPr>
            <a:r>
              <a:rPr lang="en-US"/>
              <a:t>2.</a:t>
            </a:r>
            <a:endParaRPr/>
          </a:p>
          <a:p>
            <a:pPr marL="0" lvl="0" indent="0" algn="l" rtl="0">
              <a:spcBef>
                <a:spcPts val="0"/>
              </a:spcBef>
              <a:spcAft>
                <a:spcPts val="0"/>
              </a:spcAft>
              <a:buNone/>
            </a:pPr>
            <a:r>
              <a:rPr lang="en-US"/>
              <a:t>3.</a:t>
            </a:r>
            <a:endParaRPr/>
          </a:p>
          <a:p>
            <a:pPr marL="0" lvl="0" indent="0" algn="l" rtl="0">
              <a:spcBef>
                <a:spcPts val="0"/>
              </a:spcBef>
              <a:spcAft>
                <a:spcPts val="0"/>
              </a:spcAft>
              <a:buNone/>
            </a:pPr>
            <a:r>
              <a:rPr lang="en-US"/>
              <a:t>4. Support Faculty and Admin using: IDs, small successful steps, OER opportunities, EM Story</a:t>
            </a:r>
            <a:endParaRPr/>
          </a:p>
          <a:p>
            <a:pPr marL="0" lvl="0" indent="0" algn="l" rtl="0">
              <a:spcBef>
                <a:spcPts val="0"/>
              </a:spcBef>
              <a:spcAft>
                <a:spcPts val="0"/>
              </a:spcAft>
              <a:buNone/>
            </a:pPr>
            <a:r>
              <a:rPr lang="en-US"/>
              <a:t>5. Course Acceleration to help move into workforce efficiently and sustainably, increasing wages</a:t>
            </a:r>
            <a:endParaRPr/>
          </a:p>
          <a:p>
            <a:pPr marL="0" lvl="0" indent="0" algn="l" rtl="0">
              <a:spcBef>
                <a:spcPts val="0"/>
              </a:spcBef>
              <a:spcAft>
                <a:spcPts val="0"/>
              </a:spcAft>
              <a:buNone/>
            </a:pPr>
            <a:r>
              <a:rPr lang="en-US"/>
              <a:t>6. Partnerships: Sector Partnerships, include employers input regarding labor market needs, training needs and adjust curricula accordingly</a:t>
            </a:r>
            <a:endParaRPr/>
          </a:p>
        </p:txBody>
      </p:sp>
      <p:sp>
        <p:nvSpPr>
          <p:cNvPr id="124" name="Google Shape;1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27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f97b8f0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f97b8f0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lnSpc>
                <a:spcPct val="90000"/>
              </a:lnSpc>
              <a:spcBef>
                <a:spcPts val="1000"/>
              </a:spcBef>
              <a:spcAft>
                <a:spcPts val="0"/>
              </a:spcAft>
              <a:buClr>
                <a:schemeClr val="dk1"/>
              </a:buClr>
              <a:buSzPts val="1200"/>
              <a:buFont typeface="Nunito"/>
              <a:buChar char="•"/>
            </a:pPr>
            <a:r>
              <a:rPr lang="en-US" u="sng">
                <a:solidFill>
                  <a:schemeClr val="hlink"/>
                </a:solidFill>
                <a:hlinkClick r:id="rId3"/>
              </a:rPr>
              <a:t>www.SkillsCommons.org</a:t>
            </a:r>
            <a:r>
              <a:rPr lang="en-US"/>
              <a:t> </a:t>
            </a:r>
            <a:endParaRPr/>
          </a:p>
          <a:p>
            <a:pPr marL="457200" lvl="0" indent="-304800" algn="l" rtl="0">
              <a:lnSpc>
                <a:spcPct val="90000"/>
              </a:lnSpc>
              <a:spcBef>
                <a:spcPts val="0"/>
              </a:spcBef>
              <a:spcAft>
                <a:spcPts val="0"/>
              </a:spcAft>
              <a:buClr>
                <a:schemeClr val="dk1"/>
              </a:buClr>
              <a:buSzPts val="1200"/>
              <a:buFont typeface="Nunito"/>
              <a:buChar char="•"/>
            </a:pPr>
            <a:r>
              <a:rPr lang="en-US"/>
              <a:t>SkillsCommons and MERLOT Online Learning and Teaching Site </a:t>
            </a:r>
            <a:r>
              <a:rPr lang="en-US" sz="1200" u="sng">
                <a:solidFill>
                  <a:schemeClr val="accent1"/>
                </a:solidFill>
                <a:latin typeface="Nunito"/>
                <a:ea typeface="Nunito"/>
                <a:cs typeface="Nunito"/>
                <a:sym typeface="Nunito"/>
                <a:hlinkClick r:id="rId4"/>
              </a:rPr>
              <a:t>https://www.merlot.org/merlot/viewSite.htm?id=9160704</a:t>
            </a:r>
            <a:endParaRPr sz="1200">
              <a:solidFill>
                <a:schemeClr val="dk1"/>
              </a:solidFill>
              <a:latin typeface="Nunito"/>
              <a:ea typeface="Nunito"/>
              <a:cs typeface="Nunito"/>
              <a:sym typeface="Nunito"/>
            </a:endParaRPr>
          </a:p>
          <a:p>
            <a:pPr marL="457200" lvl="0" indent="-304800" algn="l" rtl="0">
              <a:lnSpc>
                <a:spcPct val="9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Courses Site </a:t>
            </a:r>
            <a:r>
              <a:rPr lang="en-US" sz="1200" u="sng">
                <a:solidFill>
                  <a:schemeClr val="accent1"/>
                </a:solidFill>
                <a:latin typeface="Nunito"/>
                <a:ea typeface="Nunito"/>
                <a:cs typeface="Nunito"/>
                <a:sym typeface="Nunito"/>
                <a:hlinkClick r:id="rId5"/>
              </a:rPr>
              <a:t>http://support.skillscommons.org/showcases/open-courseware/covid-19/</a:t>
            </a:r>
            <a:endParaRPr sz="1200">
              <a:solidFill>
                <a:schemeClr val="dk1"/>
              </a:solidFill>
              <a:latin typeface="Nunito"/>
              <a:ea typeface="Nunito"/>
              <a:cs typeface="Nunito"/>
              <a:sym typeface="Nunito"/>
            </a:endParaRPr>
          </a:p>
          <a:p>
            <a:pPr marL="457200" lvl="0" indent="-304800" algn="l" rtl="0">
              <a:lnSpc>
                <a:spcPct val="90000"/>
              </a:lnSpc>
              <a:spcBef>
                <a:spcPts val="0"/>
              </a:spcBef>
              <a:spcAft>
                <a:spcPts val="0"/>
              </a:spcAft>
              <a:buClr>
                <a:schemeClr val="dk1"/>
              </a:buClr>
              <a:buSzPts val="1200"/>
              <a:buFont typeface="Nunito"/>
              <a:buChar char="•"/>
            </a:pPr>
            <a:r>
              <a:rPr lang="en-US" sz="1200">
                <a:solidFill>
                  <a:schemeClr val="dk1"/>
                </a:solidFill>
                <a:latin typeface="Nunito"/>
                <a:ea typeface="Nunito"/>
                <a:cs typeface="Nunito"/>
                <a:sym typeface="Nunito"/>
              </a:rPr>
              <a:t>Contributions from projects such as Health Careers Work! out of GA Tech College; OHIO Tech Net (OSHA training); H2P - Maryann and Deb’s project described earlier;  HL-SCI Connecticut: NPCCC - Pennsylvania; HSC244 - California; and others</a:t>
            </a:r>
            <a:endParaRPr sz="1200">
              <a:solidFill>
                <a:schemeClr val="dk1"/>
              </a:solidFill>
              <a:latin typeface="Nunito"/>
              <a:ea typeface="Nunito"/>
              <a:cs typeface="Nunito"/>
              <a:sym typeface="Nunito"/>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50214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1524000" y="1791835"/>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2EBCB3"/>
              </a:buClr>
              <a:buSzPts val="6000"/>
              <a:buFont typeface="Source Sans Pro Black"/>
              <a:buNone/>
              <a:defRPr sz="6000" b="0" i="0" u="none" strike="noStrike" cap="none">
                <a:solidFill>
                  <a:srgbClr val="2EBCB3"/>
                </a:solidFill>
                <a:latin typeface="Source Sans Pro Black"/>
                <a:ea typeface="Source Sans Pro Black"/>
                <a:cs typeface="Source Sans Pro Black"/>
                <a:sym typeface="Source Sans Pr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524000" y="4271510"/>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7F7F7F"/>
              </a:buClr>
              <a:buSzPts val="2400"/>
              <a:buFont typeface="Arial"/>
              <a:buNone/>
              <a:defRPr sz="2400" b="0" i="0" u="none" strike="noStrike" cap="none">
                <a:solidFill>
                  <a:srgbClr val="7F7F7F"/>
                </a:solidFill>
                <a:latin typeface="Georgia"/>
                <a:ea typeface="Georgia"/>
                <a:cs typeface="Georgia"/>
                <a:sym typeface="Georgia"/>
              </a:defRPr>
            </a:lvl1pPr>
            <a:lvl2pPr marR="0" lvl="1" algn="ctr" rtl="0">
              <a:lnSpc>
                <a:spcPct val="90000"/>
              </a:lnSpc>
              <a:spcBef>
                <a:spcPts val="500"/>
              </a:spcBef>
              <a:spcAft>
                <a:spcPts val="0"/>
              </a:spcAft>
              <a:buClr>
                <a:schemeClr val="dk1"/>
              </a:buClr>
              <a:buSzPts val="2000"/>
              <a:buFont typeface="Georgia"/>
              <a:buNone/>
              <a:defRPr sz="2000" b="0" i="0" u="none" strike="noStrike" cap="none">
                <a:solidFill>
                  <a:schemeClr val="dk1"/>
                </a:solidFill>
                <a:latin typeface="Georgia"/>
                <a:ea typeface="Georgia"/>
                <a:cs typeface="Georgia"/>
                <a:sym typeface="Georgia"/>
              </a:defRPr>
            </a:lvl2pPr>
            <a:lvl3pPr marR="0" lvl="2" algn="ctr" rtl="0">
              <a:lnSpc>
                <a:spcPct val="90000"/>
              </a:lnSpc>
              <a:spcBef>
                <a:spcPts val="500"/>
              </a:spcBef>
              <a:spcAft>
                <a:spcPts val="0"/>
              </a:spcAft>
              <a:buClr>
                <a:srgbClr val="7F7F7F"/>
              </a:buClr>
              <a:buSzPts val="1800"/>
              <a:buFont typeface="Arial"/>
              <a:buNone/>
              <a:defRPr sz="1800" b="0" i="1" u="none" strike="noStrike" cap="none">
                <a:solidFill>
                  <a:srgbClr val="7F7F7F"/>
                </a:solidFill>
                <a:latin typeface="Georgia"/>
                <a:ea typeface="Georgia"/>
                <a:cs typeface="Georgia"/>
                <a:sym typeface="Georgia"/>
              </a:defRPr>
            </a:lvl3pPr>
            <a:lvl4pPr marR="0" lvl="3" algn="ctr" rtl="0">
              <a:lnSpc>
                <a:spcPct val="90000"/>
              </a:lnSpc>
              <a:spcBef>
                <a:spcPts val="50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4pPr>
            <a:lvl5pPr marR="0" lvl="4" algn="ctr" rtl="0">
              <a:lnSpc>
                <a:spcPct val="90000"/>
              </a:lnSpc>
              <a:spcBef>
                <a:spcPts val="500"/>
              </a:spcBef>
              <a:spcAft>
                <a:spcPts val="0"/>
              </a:spcAft>
              <a:buClr>
                <a:schemeClr val="dk1"/>
              </a:buClr>
              <a:buSzPts val="1600"/>
              <a:buFont typeface="Georgia"/>
              <a:buNone/>
              <a:defRPr sz="1600" b="0" i="0" u="none" strike="noStrike" cap="none">
                <a:solidFill>
                  <a:schemeClr val="dk1"/>
                </a:solidFill>
                <a:latin typeface="Georgia"/>
                <a:ea typeface="Georgia"/>
                <a:cs typeface="Georgia"/>
                <a:sym typeface="Georgi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smtClean="0"/>
              <a:t>#CConline</a:t>
            </a:r>
            <a:endParaRPr/>
          </a:p>
        </p:txBody>
      </p:sp>
      <p:sp>
        <p:nvSpPr>
          <p:cNvPr id="18" name="Google Shape;18;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EBCB3"/>
              </a:buClr>
              <a:buSzPts val="4400"/>
              <a:buFont typeface="Source Sans Pro Black"/>
              <a:buNone/>
              <a:defRPr sz="4400" b="0" i="0" u="none" strike="noStrike" cap="none">
                <a:solidFill>
                  <a:srgbClr val="2EBCB3"/>
                </a:solidFill>
                <a:latin typeface="Source Sans Pro Black"/>
                <a:ea typeface="Source Sans Pro Black"/>
                <a:cs typeface="Source Sans Pro Black"/>
                <a:sym typeface="Source Sans Pr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rtl="0">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smtClean="0"/>
              <a:t>#CConline</a:t>
            </a:r>
            <a:endParaRPr/>
          </a:p>
        </p:txBody>
      </p:sp>
      <p:sp>
        <p:nvSpPr>
          <p:cNvPr id="24" name="Google Shape;24;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EBCB3"/>
              </a:buClr>
              <a:buSzPts val="6000"/>
              <a:buFont typeface="Source Sans Pro Black"/>
              <a:buNone/>
              <a:defRPr sz="6000" b="0" i="0" u="none" strike="noStrike" cap="none">
                <a:solidFill>
                  <a:srgbClr val="2EBCB3"/>
                </a:solidFill>
                <a:latin typeface="Source Sans Pro Black"/>
                <a:ea typeface="Source Sans Pro Black"/>
                <a:cs typeface="Source Sans Pro Black"/>
                <a:sym typeface="Source Sans Pr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Georgia"/>
                <a:ea typeface="Georgia"/>
                <a:cs typeface="Georgia"/>
                <a:sym typeface="Georgia"/>
              </a:defRPr>
            </a:lvl1pPr>
            <a:lvl2pPr marL="914400" marR="0" lvl="1" indent="-228600" algn="l" rtl="0">
              <a:lnSpc>
                <a:spcPct val="90000"/>
              </a:lnSpc>
              <a:spcBef>
                <a:spcPts val="500"/>
              </a:spcBef>
              <a:spcAft>
                <a:spcPts val="0"/>
              </a:spcAft>
              <a:buClr>
                <a:srgbClr val="888888"/>
              </a:buClr>
              <a:buSzPts val="2000"/>
              <a:buFont typeface="Georgia"/>
              <a:buNone/>
              <a:defRPr sz="2000" b="0" i="0" u="none" strike="noStrike" cap="none">
                <a:solidFill>
                  <a:srgbClr val="888888"/>
                </a:solidFill>
                <a:latin typeface="Georgia"/>
                <a:ea typeface="Georgia"/>
                <a:cs typeface="Georgia"/>
                <a:sym typeface="Georgia"/>
              </a:defRPr>
            </a:lvl2pPr>
            <a:lvl3pPr marL="1371600" marR="0" lvl="2" indent="-228600" algn="l" rtl="0">
              <a:lnSpc>
                <a:spcPct val="90000"/>
              </a:lnSpc>
              <a:spcBef>
                <a:spcPts val="500"/>
              </a:spcBef>
              <a:spcAft>
                <a:spcPts val="0"/>
              </a:spcAft>
              <a:buClr>
                <a:srgbClr val="888888"/>
              </a:buClr>
              <a:buSzPts val="1800"/>
              <a:buFont typeface="Arial"/>
              <a:buNone/>
              <a:defRPr sz="1800" b="0" i="1" u="none" strike="noStrike" cap="none">
                <a:solidFill>
                  <a:srgbClr val="888888"/>
                </a:solidFill>
                <a:latin typeface="Georgia"/>
                <a:ea typeface="Georgia"/>
                <a:cs typeface="Georgia"/>
                <a:sym typeface="Georgia"/>
              </a:defRPr>
            </a:lvl3pPr>
            <a:lvl4pPr marL="1828800" marR="0" lvl="3" indent="-228600" algn="l" rtl="0">
              <a:lnSpc>
                <a:spcPct val="90000"/>
              </a:lnSpc>
              <a:spcBef>
                <a:spcPts val="500"/>
              </a:spcBef>
              <a:spcAft>
                <a:spcPts val="0"/>
              </a:spcAft>
              <a:buClr>
                <a:srgbClr val="888888"/>
              </a:buClr>
              <a:buSzPts val="1600"/>
              <a:buFont typeface="Georgia"/>
              <a:buNone/>
              <a:defRPr sz="1600" b="0" i="0" u="none" strike="noStrike" cap="none">
                <a:solidFill>
                  <a:srgbClr val="888888"/>
                </a:solidFill>
                <a:latin typeface="Georgia"/>
                <a:ea typeface="Georgia"/>
                <a:cs typeface="Georgia"/>
                <a:sym typeface="Georgia"/>
              </a:defRPr>
            </a:lvl4pPr>
            <a:lvl5pPr marL="2286000" marR="0" lvl="4" indent="-228600" algn="l" rtl="0">
              <a:lnSpc>
                <a:spcPct val="90000"/>
              </a:lnSpc>
              <a:spcBef>
                <a:spcPts val="500"/>
              </a:spcBef>
              <a:spcAft>
                <a:spcPts val="0"/>
              </a:spcAft>
              <a:buClr>
                <a:srgbClr val="888888"/>
              </a:buClr>
              <a:buSzPts val="1600"/>
              <a:buFont typeface="Georgia"/>
              <a:buNone/>
              <a:defRPr sz="1600" b="0" i="0" u="none" strike="noStrike" cap="none">
                <a:solidFill>
                  <a:srgbClr val="888888"/>
                </a:solidFill>
                <a:latin typeface="Georgia"/>
                <a:ea typeface="Georgia"/>
                <a:cs typeface="Georgia"/>
                <a:sym typeface="Georgia"/>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smtClean="0"/>
              <a:t>#CConline</a:t>
            </a:r>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EBCB3"/>
              </a:buClr>
              <a:buSzPts val="4400"/>
              <a:buFont typeface="Source Sans Pro Black"/>
              <a:buNone/>
              <a:defRPr sz="4400" b="0" i="0" u="none" strike="noStrike" cap="none">
                <a:solidFill>
                  <a:srgbClr val="2EBCB3"/>
                </a:solidFill>
                <a:latin typeface="Source Sans Pro Black"/>
                <a:ea typeface="Source Sans Pro Black"/>
                <a:cs typeface="Source Sans Pro Black"/>
                <a:sym typeface="Source Sans Pr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rtl="0">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rtl="0">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smtClean="0"/>
              <a:t>#CConline</a:t>
            </a:r>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EBCB3"/>
              </a:buClr>
              <a:buSzPts val="4400"/>
              <a:buFont typeface="Source Sans Pro Black"/>
              <a:buNone/>
              <a:defRPr sz="4400" b="0" i="0" u="none" strike="noStrike" cap="none">
                <a:solidFill>
                  <a:srgbClr val="2EBCB3"/>
                </a:solidFill>
                <a:latin typeface="Source Sans Pro Black"/>
                <a:ea typeface="Source Sans Pro Black"/>
                <a:cs typeface="Source Sans Pro Black"/>
                <a:sym typeface="Source Sans Pr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smtClean="0"/>
              <a:t>#CConline</a:t>
            </a:r>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gradFill>
            <a:gsLst>
              <a:gs pos="0">
                <a:schemeClr val="lt1"/>
              </a:gs>
              <a:gs pos="81000">
                <a:schemeClr val="lt2"/>
              </a:gs>
              <a:gs pos="100000">
                <a:srgbClr val="D0CECE"/>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 name="Google Shape;7;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EBCB3"/>
              </a:buClr>
              <a:buSzPts val="4400"/>
              <a:buFont typeface="Source Sans Pro Black"/>
              <a:buNone/>
              <a:defRPr sz="4400" b="0" i="0" u="none" strike="noStrike" cap="none">
                <a:solidFill>
                  <a:srgbClr val="2EBCB3"/>
                </a:solidFill>
                <a:latin typeface="Source Sans Pro Black"/>
                <a:ea typeface="Source Sans Pro Black"/>
                <a:cs typeface="Source Sans Pro Black"/>
                <a:sym typeface="Source Sans Pr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Georgia"/>
                <a:ea typeface="Georgia"/>
                <a:cs typeface="Georgia"/>
                <a:sym typeface="Georgia"/>
              </a:defRPr>
            </a:lvl1pPr>
            <a:lvl2pPr marL="914400" marR="0" lvl="1" indent="-431800" algn="l" rtl="0">
              <a:lnSpc>
                <a:spcPct val="90000"/>
              </a:lnSpc>
              <a:spcBef>
                <a:spcPts val="500"/>
              </a:spcBef>
              <a:spcAft>
                <a:spcPts val="0"/>
              </a:spcAft>
              <a:buClr>
                <a:schemeClr val="dk1"/>
              </a:buClr>
              <a:buSzPts val="3200"/>
              <a:buFont typeface="Georgia"/>
              <a:buChar char="−"/>
              <a:defRPr sz="3200" b="0" i="0" u="none" strike="noStrike" cap="none">
                <a:solidFill>
                  <a:schemeClr val="dk1"/>
                </a:solidFill>
                <a:latin typeface="Georgia"/>
                <a:ea typeface="Georgia"/>
                <a:cs typeface="Georgia"/>
                <a:sym typeface="Georgia"/>
              </a:defRPr>
            </a:lvl2pPr>
            <a:lvl3pPr marL="1371600" marR="0" lvl="2" indent="-406400" algn="l" rtl="0">
              <a:lnSpc>
                <a:spcPct val="90000"/>
              </a:lnSpc>
              <a:spcBef>
                <a:spcPts val="500"/>
              </a:spcBef>
              <a:spcAft>
                <a:spcPts val="0"/>
              </a:spcAft>
              <a:buClr>
                <a:srgbClr val="7F7F7F"/>
              </a:buClr>
              <a:buSzPts val="2800"/>
              <a:buFont typeface="Arial"/>
              <a:buChar char="•"/>
              <a:defRPr sz="2800" b="0" i="1" u="none" strike="noStrike" cap="none">
                <a:solidFill>
                  <a:srgbClr val="7F7F7F"/>
                </a:solidFill>
                <a:latin typeface="Georgia"/>
                <a:ea typeface="Georgia"/>
                <a:cs typeface="Georgia"/>
                <a:sym typeface="Georgia"/>
              </a:defRPr>
            </a:lvl3pPr>
            <a:lvl4pPr marL="1828800" marR="0" lvl="3"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4pPr>
            <a:lvl5pPr marL="2286000" marR="0" lvl="4" indent="-381000" algn="l" rtl="0">
              <a:lnSpc>
                <a:spcPct val="90000"/>
              </a:lnSpc>
              <a:spcBef>
                <a:spcPts val="500"/>
              </a:spcBef>
              <a:spcAft>
                <a:spcPts val="0"/>
              </a:spcAft>
              <a:buClr>
                <a:schemeClr val="dk1"/>
              </a:buClr>
              <a:buSzPts val="2400"/>
              <a:buFont typeface="Georgia"/>
              <a:buChar char="»"/>
              <a:defRPr sz="2400" b="0" i="0" u="none" strike="noStrike" cap="none">
                <a:solidFill>
                  <a:schemeClr val="dk1"/>
                </a:solidFill>
                <a:latin typeface="Georgia"/>
                <a:ea typeface="Georgia"/>
                <a:cs typeface="Georgia"/>
                <a:sym typeface="Georgi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r>
              <a:rPr lang="en-US" smtClean="0"/>
              <a:t>#CConline</a:t>
            </a:r>
            <a:endParaRPr/>
          </a:p>
        </p:txBody>
      </p:sp>
      <p:sp>
        <p:nvSpPr>
          <p:cNvPr id="11" name="Google Shape;11;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1" descr="NA Logo.png"/>
          <p:cNvPicPr preferRelativeResize="0"/>
          <p:nvPr/>
        </p:nvPicPr>
        <p:blipFill rotWithShape="1">
          <a:blip r:embed="rId8">
            <a:alphaModFix/>
          </a:blip>
          <a:srcRect/>
          <a:stretch/>
        </p:blipFill>
        <p:spPr>
          <a:xfrm>
            <a:off x="9772904" y="6045199"/>
            <a:ext cx="1580896" cy="47863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upport.skillscommons.org/showcases/open-courseware/covid-19/" TargetMode="External"/><Relationship Id="rId4" Type="http://schemas.openxmlformats.org/officeDocument/2006/relationships/hyperlink" Target="https://www.merlot.org/merlot/viewSite.htm?id=9160704"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9"/>
          <p:cNvSpPr txBox="1">
            <a:spLocks noGrp="1"/>
          </p:cNvSpPr>
          <p:nvPr>
            <p:ph type="ctrTitle"/>
          </p:nvPr>
        </p:nvSpPr>
        <p:spPr>
          <a:xfrm>
            <a:off x="1524000" y="1791835"/>
            <a:ext cx="9144000" cy="2387600"/>
          </a:xfrm>
          <a:prstGeom prst="rect">
            <a:avLst/>
          </a:prstGeom>
          <a:noFill/>
          <a:ln>
            <a:noFill/>
          </a:ln>
        </p:spPr>
        <p:txBody>
          <a:bodyPr spcFirstLastPara="1" wrap="square" lIns="91425" tIns="45700" rIns="91425" bIns="45700" anchor="b" anchorCtr="0">
            <a:noAutofit/>
          </a:bodyPr>
          <a:lstStyle/>
          <a:p>
            <a:r>
              <a:rPr lang="en-US" sz="5400" b="1" dirty="0"/>
              <a:t>Making Healthcare Education Responsive to Student Needs in the COVID19 Crisis</a:t>
            </a:r>
            <a:endParaRPr sz="5400" b="0" i="0" u="none" strike="noStrike" cap="none" dirty="0">
              <a:solidFill>
                <a:srgbClr val="2EBCB3"/>
              </a:solidFill>
              <a:sym typeface="Source Sans Pro Black"/>
            </a:endParaRPr>
          </a:p>
        </p:txBody>
      </p:sp>
      <p:sp>
        <p:nvSpPr>
          <p:cNvPr id="55" name="Google Shape;55;p9"/>
          <p:cNvSpPr txBox="1">
            <a:spLocks noGrp="1"/>
          </p:cNvSpPr>
          <p:nvPr>
            <p:ph type="subTitle" idx="1"/>
          </p:nvPr>
        </p:nvSpPr>
        <p:spPr>
          <a:xfrm>
            <a:off x="1524000" y="4271510"/>
            <a:ext cx="9144000" cy="1655762"/>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2400"/>
              <a:buFont typeface="Arial"/>
              <a:buNone/>
            </a:pPr>
            <a:r>
              <a:rPr lang="en-US" sz="2400" b="0" i="0" u="none" strike="noStrike" cap="none" dirty="0">
                <a:solidFill>
                  <a:srgbClr val="7F7F7F"/>
                </a:solidFill>
                <a:latin typeface="Georgia"/>
                <a:ea typeface="Georgia"/>
                <a:cs typeface="Georgia"/>
                <a:sym typeface="Georgia"/>
              </a:rPr>
              <a:t>April 16, 2020</a:t>
            </a:r>
            <a:endParaRPr sz="2400" b="0" i="0" u="none" strike="noStrike" cap="none" dirty="0">
              <a:solidFill>
                <a:srgbClr val="7F7F7F"/>
              </a:solidFill>
              <a:latin typeface="Georgia"/>
              <a:ea typeface="Georgia"/>
              <a:cs typeface="Georgia"/>
              <a:sym typeface="Georgia"/>
            </a:endParaRPr>
          </a:p>
        </p:txBody>
      </p:sp>
      <p:sp>
        <p:nvSpPr>
          <p:cNvPr id="2" name="Footer Placeholder 1"/>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MoHealthWINs</a:t>
            </a:r>
            <a:r>
              <a:rPr lang="en-US" dirty="0"/>
              <a:t> Consortium</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idx="11"/>
          </p:nvPr>
        </p:nvSpPr>
        <p:spPr/>
        <p:txBody>
          <a:bodyPr/>
          <a:lstStyle/>
          <a:p>
            <a:r>
              <a:rPr lang="en-US" sz="2000" dirty="0" smtClean="0">
                <a:latin typeface="Georgia" panose="02040502050405020303" pitchFamily="18" charset="0"/>
              </a:rPr>
              <a:t>#</a:t>
            </a:r>
            <a:r>
              <a:rPr lang="en-US" sz="2000" dirty="0" err="1" smtClean="0">
                <a:latin typeface="Georgia" panose="02040502050405020303" pitchFamily="18" charset="0"/>
              </a:rPr>
              <a:t>CConline</a:t>
            </a:r>
            <a:endParaRPr lang="en-US" sz="2000" dirty="0">
              <a:latin typeface="Georgia" panose="02040502050405020303" pitchFamily="18" charset="0"/>
            </a:endParaRPr>
          </a:p>
        </p:txBody>
      </p:sp>
    </p:spTree>
    <p:extLst>
      <p:ext uri="{BB962C8B-B14F-4D97-AF65-F5344CB8AC3E}">
        <p14:creationId xmlns:p14="http://schemas.microsoft.com/office/powerpoint/2010/main" val="4195775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MoHealthWINs</a:t>
            </a:r>
            <a:endParaRPr lang="en-US" dirty="0"/>
          </a:p>
        </p:txBody>
      </p:sp>
      <p:sp>
        <p:nvSpPr>
          <p:cNvPr id="6" name="Text Placeholder 5"/>
          <p:cNvSpPr>
            <a:spLocks noGrp="1"/>
          </p:cNvSpPr>
          <p:nvPr>
            <p:ph type="body" idx="1"/>
          </p:nvPr>
        </p:nvSpPr>
        <p:spPr>
          <a:xfrm>
            <a:off x="493853" y="1541855"/>
            <a:ext cx="10718643" cy="5316145"/>
          </a:xfrm>
        </p:spPr>
        <p:txBody>
          <a:bodyPr/>
          <a:lstStyle/>
          <a:p>
            <a:r>
              <a:rPr lang="en-US" sz="2800" dirty="0"/>
              <a:t>12 community &amp; 1 technical colleges in Missouri </a:t>
            </a:r>
          </a:p>
          <a:p>
            <a:r>
              <a:rPr lang="en-US" sz="2800" dirty="0"/>
              <a:t>Online learning; stackable credentials; contextualized learning; hands-on labs; accelerated, chunked, modularized curriculum; enhanced advising; career pathways, dev ed redesign; and employer engagement</a:t>
            </a:r>
          </a:p>
          <a:p>
            <a:r>
              <a:rPr lang="en-US" sz="2800" dirty="0"/>
              <a:t>Nearly 4,250 students enrolled in 60 programs</a:t>
            </a:r>
          </a:p>
          <a:p>
            <a:pPr lvl="1"/>
            <a:r>
              <a:rPr lang="en-US" sz="2400" dirty="0"/>
              <a:t>Largest programs: Certified Nursing Assistant, Maintenance, Certified Med Tech, Pharmacy Tech, Electronic Health Records</a:t>
            </a:r>
          </a:p>
          <a:p>
            <a:r>
              <a:rPr lang="en-US" sz="2800" dirty="0"/>
              <a:t>88% credit hours attempted were completed</a:t>
            </a:r>
          </a:p>
          <a:p>
            <a:r>
              <a:rPr lang="en-US" sz="2800" dirty="0"/>
              <a:t>75% of completers who started as unemployed secured employment upon completion</a:t>
            </a:r>
          </a:p>
        </p:txBody>
      </p:sp>
      <p:sp>
        <p:nvSpPr>
          <p:cNvPr id="3" name="Footer Placeholder 2"/>
          <p:cNvSpPr>
            <a:spLocks noGrp="1"/>
          </p:cNvSpPr>
          <p:nvPr>
            <p:ph type="ftr" idx="11"/>
          </p:nvPr>
        </p:nvSpPr>
        <p:spPr/>
        <p:txBody>
          <a:bodyPr/>
          <a:lstStyle/>
          <a:p>
            <a:r>
              <a:rPr lang="en-US" sz="2000" dirty="0" smtClean="0">
                <a:latin typeface="Georgia" panose="02040502050405020303" pitchFamily="18" charset="0"/>
              </a:rPr>
              <a:t>#</a:t>
            </a:r>
            <a:r>
              <a:rPr lang="en-US" sz="2000" dirty="0" err="1" smtClean="0">
                <a:latin typeface="Georgia" panose="02040502050405020303" pitchFamily="18" charset="0"/>
              </a:rPr>
              <a:t>CConline</a:t>
            </a:r>
            <a:endParaRPr lang="en-US" sz="2000" dirty="0">
              <a:latin typeface="Georgia" panose="02040502050405020303" pitchFamily="18" charset="0"/>
            </a:endParaRPr>
          </a:p>
        </p:txBody>
      </p:sp>
    </p:spTree>
    <p:extLst>
      <p:ext uri="{BB962C8B-B14F-4D97-AF65-F5344CB8AC3E}">
        <p14:creationId xmlns:p14="http://schemas.microsoft.com/office/powerpoint/2010/main" val="187577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Featured Strategies</a:t>
            </a:r>
          </a:p>
        </p:txBody>
      </p:sp>
      <p:sp>
        <p:nvSpPr>
          <p:cNvPr id="3" name="Text Placeholder 2"/>
          <p:cNvSpPr>
            <a:spLocks noGrp="1"/>
          </p:cNvSpPr>
          <p:nvPr>
            <p:ph type="body" idx="1"/>
          </p:nvPr>
        </p:nvSpPr>
        <p:spPr/>
        <p:txBody>
          <a:bodyPr/>
          <a:lstStyle/>
          <a:p>
            <a:pPr>
              <a:spcBef>
                <a:spcPts val="1600"/>
              </a:spcBef>
            </a:pPr>
            <a:r>
              <a:rPr lang="en-US" dirty="0"/>
              <a:t>Course/Program Structure</a:t>
            </a:r>
          </a:p>
          <a:p>
            <a:pPr>
              <a:spcBef>
                <a:spcPts val="1600"/>
              </a:spcBef>
            </a:pPr>
            <a:r>
              <a:rPr lang="en-US" dirty="0"/>
              <a:t>Technology Enhanced Content</a:t>
            </a:r>
          </a:p>
          <a:p>
            <a:pPr>
              <a:spcBef>
                <a:spcPts val="1600"/>
              </a:spcBef>
            </a:pPr>
            <a:r>
              <a:rPr lang="en-US" dirty="0"/>
              <a:t>Enhanced Advising/</a:t>
            </a:r>
            <a:r>
              <a:rPr lang="en-US"/>
              <a:t>Student Supports </a:t>
            </a:r>
            <a:r>
              <a:rPr lang="en-US" dirty="0"/>
              <a:t>(Navigate)</a:t>
            </a:r>
          </a:p>
          <a:p>
            <a:pPr>
              <a:spcBef>
                <a:spcPts val="1600"/>
              </a:spcBef>
            </a:pPr>
            <a:r>
              <a:rPr lang="en-US" dirty="0"/>
              <a:t>Employer Engagement</a:t>
            </a:r>
          </a:p>
          <a:p>
            <a:pPr>
              <a:spcBef>
                <a:spcPts val="1600"/>
              </a:spcBef>
            </a:pPr>
            <a:r>
              <a:rPr lang="en-US" dirty="0"/>
              <a:t>Course Contextualization</a:t>
            </a:r>
          </a:p>
          <a:p>
            <a:pPr>
              <a:spcBef>
                <a:spcPts val="1600"/>
              </a:spcBef>
            </a:pPr>
            <a:endParaRPr lang="en-US" dirty="0"/>
          </a:p>
          <a:p>
            <a:pPr>
              <a:spcBef>
                <a:spcPts val="1600"/>
              </a:spcBef>
            </a:pPr>
            <a:endParaRPr lang="en-US" dirty="0"/>
          </a:p>
        </p:txBody>
      </p:sp>
      <p:sp>
        <p:nvSpPr>
          <p:cNvPr id="4" name="Footer Placeholder 3"/>
          <p:cNvSpPr>
            <a:spLocks noGrp="1"/>
          </p:cNvSpPr>
          <p:nvPr>
            <p:ph type="ftr" idx="11"/>
          </p:nvPr>
        </p:nvSpPr>
        <p:spPr/>
        <p:txBody>
          <a:bodyPr/>
          <a:lstStyle/>
          <a:p>
            <a:r>
              <a:rPr lang="en-US" sz="2000" dirty="0" smtClean="0">
                <a:latin typeface="Georgia" panose="02040502050405020303" pitchFamily="18" charset="0"/>
              </a:rPr>
              <a:t>#</a:t>
            </a:r>
            <a:r>
              <a:rPr lang="en-US" sz="2000" dirty="0" err="1" smtClean="0">
                <a:latin typeface="Georgia" panose="02040502050405020303" pitchFamily="18" charset="0"/>
              </a:rPr>
              <a:t>CConline</a:t>
            </a:r>
            <a:endParaRPr lang="en-US" sz="2000" dirty="0">
              <a:latin typeface="Georgia" panose="02040502050405020303" pitchFamily="18" charset="0"/>
            </a:endParaRPr>
          </a:p>
        </p:txBody>
      </p:sp>
    </p:spTree>
    <p:extLst>
      <p:ext uri="{BB962C8B-B14F-4D97-AF65-F5344CB8AC3E}">
        <p14:creationId xmlns:p14="http://schemas.microsoft.com/office/powerpoint/2010/main" val="16301954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for COVID19</a:t>
            </a:r>
          </a:p>
        </p:txBody>
      </p:sp>
      <p:sp>
        <p:nvSpPr>
          <p:cNvPr id="3" name="Text Placeholder 2"/>
          <p:cNvSpPr>
            <a:spLocks noGrp="1"/>
          </p:cNvSpPr>
          <p:nvPr>
            <p:ph type="body" idx="1"/>
          </p:nvPr>
        </p:nvSpPr>
        <p:spPr>
          <a:xfrm>
            <a:off x="838200" y="1825625"/>
            <a:ext cx="10515600" cy="4547466"/>
          </a:xfrm>
        </p:spPr>
        <p:txBody>
          <a:bodyPr/>
          <a:lstStyle/>
          <a:p>
            <a:r>
              <a:rPr lang="en-US" dirty="0">
                <a:latin typeface="Georgia" panose="02040502050405020303" pitchFamily="18" charset="0"/>
              </a:rPr>
              <a:t>Connect to students</a:t>
            </a:r>
          </a:p>
          <a:p>
            <a:pPr lvl="1"/>
            <a:r>
              <a:rPr lang="en-US" dirty="0">
                <a:latin typeface="Georgia" panose="02040502050405020303" pitchFamily="18" charset="0"/>
              </a:rPr>
              <a:t>We are not giving them an education, they are seeking a career. Navigate!</a:t>
            </a:r>
          </a:p>
          <a:p>
            <a:r>
              <a:rPr lang="en-US" dirty="0">
                <a:latin typeface="Georgia" panose="02040502050405020303" pitchFamily="18" charset="0"/>
              </a:rPr>
              <a:t>Dare to innovate</a:t>
            </a:r>
          </a:p>
          <a:p>
            <a:pPr lvl="1"/>
            <a:r>
              <a:rPr lang="en-US" dirty="0">
                <a:latin typeface="Georgia" panose="02040502050405020303" pitchFamily="18" charset="0"/>
              </a:rPr>
              <a:t>Easiest program to transition was a MHW program</a:t>
            </a:r>
          </a:p>
          <a:p>
            <a:r>
              <a:rPr lang="en-US" dirty="0">
                <a:latin typeface="Georgia" panose="02040502050405020303" pitchFamily="18" charset="0"/>
              </a:rPr>
              <a:t>Collaboration is key</a:t>
            </a:r>
          </a:p>
          <a:p>
            <a:pPr lvl="1"/>
            <a:r>
              <a:rPr lang="en-US" dirty="0">
                <a:latin typeface="Georgia" panose="02040502050405020303" pitchFamily="18" charset="0"/>
              </a:rPr>
              <a:t>Non-credit to credit collaboration</a:t>
            </a:r>
          </a:p>
          <a:p>
            <a:r>
              <a:rPr lang="en-US" dirty="0">
                <a:latin typeface="Georgia" panose="02040502050405020303" pitchFamily="18" charset="0"/>
              </a:rPr>
              <a:t>Out work the barriers</a:t>
            </a:r>
            <a:endParaRPr lang="en-US" dirty="0"/>
          </a:p>
        </p:txBody>
      </p:sp>
      <p:sp>
        <p:nvSpPr>
          <p:cNvPr id="4" name="Footer Placeholder 3"/>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925535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Consortium for Healthcare Education Online (CHEO)</a:t>
            </a:r>
          </a:p>
        </p:txBody>
      </p:sp>
      <p:sp>
        <p:nvSpPr>
          <p:cNvPr id="3" name="Text Placeholder 2"/>
          <p:cNvSpPr>
            <a:spLocks noGrp="1"/>
          </p:cNvSpPr>
          <p:nvPr>
            <p:ph type="body" idx="1"/>
          </p:nvPr>
        </p:nvSpPr>
        <p:spPr/>
        <p:txBody>
          <a:bodyPr/>
          <a:lstStyle/>
          <a:p>
            <a:endParaRPr lang="en-US"/>
          </a:p>
        </p:txBody>
      </p:sp>
      <p:sp>
        <p:nvSpPr>
          <p:cNvPr id="4" name="Footer Placeholder 3"/>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119389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793175" y="89100"/>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a:t>The CHEO Consortium</a:t>
            </a:r>
            <a:endParaRPr/>
          </a:p>
        </p:txBody>
      </p:sp>
      <p:sp>
        <p:nvSpPr>
          <p:cNvPr id="115" name="Google Shape;115;p19"/>
          <p:cNvSpPr txBox="1">
            <a:spLocks noGrp="1"/>
          </p:cNvSpPr>
          <p:nvPr>
            <p:ph type="body" idx="1"/>
          </p:nvPr>
        </p:nvSpPr>
        <p:spPr>
          <a:xfrm>
            <a:off x="398675" y="1093150"/>
            <a:ext cx="11304600" cy="51573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US" sz="2800" dirty="0">
                <a:latin typeface="Georgia" panose="02040502050405020303" pitchFamily="18" charset="0"/>
                <a:ea typeface="Nunito"/>
                <a:cs typeface="Nunito"/>
                <a:sym typeface="Nunito"/>
              </a:rPr>
              <a:t>Purpose: Increase access to healthcare programming in rural states via hybrid and online opportunities</a:t>
            </a:r>
            <a:endParaRPr lang="en-US" sz="1200" dirty="0">
              <a:latin typeface="Georgia" panose="02040502050405020303" pitchFamily="18" charset="0"/>
              <a:ea typeface="Nunito"/>
              <a:cs typeface="Nunito"/>
            </a:endParaRPr>
          </a:p>
          <a:p>
            <a:pPr>
              <a:buFont typeface="Arial" panose="020B0604020202020204" pitchFamily="34" charset="0"/>
              <a:buChar char="•"/>
            </a:pPr>
            <a:r>
              <a:rPr lang="en-US" sz="2800" dirty="0">
                <a:latin typeface="Georgia" panose="02040502050405020303" pitchFamily="18" charset="0"/>
                <a:ea typeface="Nunito"/>
                <a:cs typeface="Nunito"/>
                <a:sym typeface="Nunito"/>
              </a:rPr>
              <a:t>Round 2 Project Spanning 5 States (Pueblo CC - Lead)</a:t>
            </a:r>
          </a:p>
          <a:p>
            <a:pPr>
              <a:buFont typeface="Arial" panose="020B0604020202020204" pitchFamily="34" charset="0"/>
              <a:buChar char="•"/>
            </a:pPr>
            <a:r>
              <a:rPr lang="en-US" sz="2800" dirty="0">
                <a:latin typeface="Georgia" panose="02040502050405020303" pitchFamily="18" charset="0"/>
                <a:ea typeface="Nunito"/>
                <a:cs typeface="Nunito"/>
                <a:sym typeface="Nunito"/>
              </a:rPr>
              <a:t>Created 21 New or Revised Programs</a:t>
            </a:r>
          </a:p>
          <a:p>
            <a:pPr>
              <a:buFont typeface="Arial" panose="020B0604020202020204" pitchFamily="34" charset="0"/>
              <a:buChar char="•"/>
            </a:pPr>
            <a:r>
              <a:rPr lang="en-US" sz="2800" dirty="0">
                <a:latin typeface="Georgia" panose="02040502050405020303" pitchFamily="18" charset="0"/>
                <a:ea typeface="Nunito"/>
                <a:cs typeface="Nunito"/>
                <a:sym typeface="Nunito"/>
              </a:rPr>
              <a:t>Exceeded UP Target by 251%</a:t>
            </a:r>
          </a:p>
          <a:p>
            <a:pPr>
              <a:buFont typeface="Arial" panose="020B0604020202020204" pitchFamily="34" charset="0"/>
              <a:buChar char="•"/>
            </a:pPr>
            <a:r>
              <a:rPr lang="en-US" sz="2800" dirty="0">
                <a:latin typeface="Georgia" panose="02040502050405020303" pitchFamily="18" charset="0"/>
                <a:ea typeface="Nunito"/>
                <a:cs typeface="Nunito"/>
                <a:sym typeface="Nunito"/>
              </a:rPr>
              <a:t>Exceeded Wage Increase Target by 196%</a:t>
            </a:r>
          </a:p>
          <a:p>
            <a:pPr>
              <a:buFont typeface="Arial" panose="020B0604020202020204" pitchFamily="34" charset="0"/>
              <a:buChar char="•"/>
            </a:pPr>
            <a:r>
              <a:rPr lang="en-US" sz="2800" dirty="0">
                <a:latin typeface="Georgia" panose="02040502050405020303" pitchFamily="18" charset="0"/>
                <a:ea typeface="Nunito"/>
                <a:cs typeface="Nunito"/>
                <a:sym typeface="Nunito"/>
              </a:rPr>
              <a:t>3,037 Completers</a:t>
            </a:r>
          </a:p>
          <a:p>
            <a:pPr>
              <a:buFont typeface="Arial" panose="020B0604020202020204" pitchFamily="34" charset="0"/>
              <a:buChar char="•"/>
            </a:pPr>
            <a:r>
              <a:rPr lang="en-US" sz="2800" dirty="0">
                <a:latin typeface="Georgia" panose="02040502050405020303" pitchFamily="18" charset="0"/>
                <a:ea typeface="Nunito"/>
                <a:cs typeface="Nunito"/>
                <a:sym typeface="Nunito"/>
              </a:rPr>
              <a:t>Developed 6 Articulation Agreements</a:t>
            </a:r>
          </a:p>
          <a:p>
            <a:pPr>
              <a:buFont typeface="Arial" panose="020B0604020202020204" pitchFamily="34" charset="0"/>
              <a:buChar char="•"/>
            </a:pPr>
            <a:r>
              <a:rPr lang="en-US" sz="2800" dirty="0">
                <a:latin typeface="Georgia" panose="02040502050405020303" pitchFamily="18" charset="0"/>
                <a:ea typeface="Nunito"/>
                <a:cs typeface="Nunito"/>
                <a:sym typeface="Nunito"/>
              </a:rPr>
              <a:t>Created Innovative Approaches to Online Learning</a:t>
            </a:r>
          </a:p>
          <a:p>
            <a:pPr marL="508000" lvl="1" indent="0">
              <a:spcBef>
                <a:spcPts val="0"/>
              </a:spcBef>
              <a:buSzPts val="2800"/>
              <a:buNone/>
            </a:pPr>
            <a:r>
              <a:rPr lang="en-US" sz="2000" dirty="0">
                <a:latin typeface="Georgia" panose="02040502050405020303" pitchFamily="18" charset="0"/>
                <a:ea typeface="Nunito"/>
                <a:cs typeface="Nunito"/>
                <a:sym typeface="Nunito"/>
              </a:rPr>
              <a:t> - Web-based Science Labs, Mobile Learning Labs, Flipped Classes, Open Educational Resources</a:t>
            </a:r>
            <a:endParaRPr sz="2000" dirty="0">
              <a:latin typeface="Georgia" panose="02040502050405020303" pitchFamily="18" charset="0"/>
              <a:ea typeface="Nunito"/>
              <a:cs typeface="Nunito"/>
              <a:sym typeface="Nunito"/>
            </a:endParaRPr>
          </a:p>
          <a:p>
            <a:pPr marL="0" marR="0" lvl="0" indent="0" algn="l" rtl="0">
              <a:lnSpc>
                <a:spcPct val="90000"/>
              </a:lnSpc>
              <a:spcBef>
                <a:spcPts val="1000"/>
              </a:spcBef>
              <a:spcAft>
                <a:spcPts val="0"/>
              </a:spcAft>
              <a:buNone/>
            </a:pPr>
            <a:endParaRPr sz="2800" dirty="0">
              <a:latin typeface="Nunito"/>
              <a:ea typeface="Nunito"/>
              <a:cs typeface="Nunito"/>
              <a:sym typeface="Nunito"/>
            </a:endParaRPr>
          </a:p>
        </p:txBody>
      </p:sp>
      <p:sp>
        <p:nvSpPr>
          <p:cNvPr id="2" name="Footer Placeholder 1"/>
          <p:cNvSpPr>
            <a:spLocks noGrp="1"/>
          </p:cNvSpPr>
          <p:nvPr>
            <p:ph type="ftr" idx="11"/>
          </p:nvPr>
        </p:nvSpPr>
        <p:spPr/>
        <p:txBody>
          <a:bodyPr/>
          <a:lstStyle/>
          <a:p>
            <a:r>
              <a:rPr lang="en-US" sz="2000" dirty="0" smtClean="0">
                <a:latin typeface="Georgia" panose="02040502050405020303" pitchFamily="18" charset="0"/>
              </a:rPr>
              <a:t>#</a:t>
            </a:r>
            <a:r>
              <a:rPr lang="en-US" sz="2000" dirty="0" err="1" smtClean="0">
                <a:latin typeface="Georgia" panose="02040502050405020303" pitchFamily="18" charset="0"/>
              </a:rPr>
              <a:t>CConline</a:t>
            </a:r>
            <a:endParaRPr lang="en-US" sz="2000" dirty="0">
              <a:latin typeface="Georgia" panose="02040502050405020303" pitchFamily="18" charset="0"/>
            </a:endParaRPr>
          </a:p>
        </p:txBody>
      </p:sp>
    </p:spTree>
    <p:extLst>
      <p:ext uri="{BB962C8B-B14F-4D97-AF65-F5344CB8AC3E}">
        <p14:creationId xmlns:p14="http://schemas.microsoft.com/office/powerpoint/2010/main" val="39270906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a:t>Featured Strategies</a:t>
            </a:r>
            <a:endParaRPr/>
          </a:p>
        </p:txBody>
      </p:sp>
      <p:sp>
        <p:nvSpPr>
          <p:cNvPr id="121" name="Google Shape;12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a:spcBef>
                <a:spcPts val="1600"/>
              </a:spcBef>
            </a:pPr>
            <a:r>
              <a:rPr lang="en-US" dirty="0">
                <a:latin typeface="Georgia" panose="02040502050405020303" pitchFamily="18" charset="0"/>
                <a:ea typeface="Nunito"/>
                <a:cs typeface="Nunito"/>
                <a:sym typeface="Nunito"/>
              </a:rPr>
              <a:t>Innovations in remote learning for healthcare</a:t>
            </a:r>
            <a:endParaRPr dirty="0">
              <a:latin typeface="Georgia" panose="02040502050405020303" pitchFamily="18" charset="0"/>
              <a:ea typeface="Nunito"/>
              <a:cs typeface="Nunito"/>
              <a:sym typeface="Nunito"/>
            </a:endParaRPr>
          </a:p>
          <a:p>
            <a:pPr lvl="1">
              <a:spcBef>
                <a:spcPts val="0"/>
              </a:spcBef>
            </a:pPr>
            <a:r>
              <a:rPr lang="en-US" dirty="0">
                <a:latin typeface="Georgia" panose="02040502050405020303" pitchFamily="18" charset="0"/>
                <a:ea typeface="Nunito"/>
                <a:cs typeface="Nunito"/>
                <a:sym typeface="Nunito"/>
              </a:rPr>
              <a:t>Online science labs </a:t>
            </a:r>
            <a:endParaRPr dirty="0">
              <a:latin typeface="Georgia" panose="02040502050405020303" pitchFamily="18" charset="0"/>
              <a:ea typeface="Nunito"/>
              <a:cs typeface="Nunito"/>
              <a:sym typeface="Nunito"/>
            </a:endParaRPr>
          </a:p>
          <a:p>
            <a:pPr lvl="1">
              <a:spcBef>
                <a:spcPts val="0"/>
              </a:spcBef>
            </a:pPr>
            <a:r>
              <a:rPr lang="en-US" dirty="0">
                <a:latin typeface="Georgia" panose="02040502050405020303" pitchFamily="18" charset="0"/>
                <a:ea typeface="Nunito"/>
                <a:cs typeface="Nunito"/>
                <a:sym typeface="Nunito"/>
              </a:rPr>
              <a:t>Mobile learning labs</a:t>
            </a:r>
            <a:endParaRPr dirty="0">
              <a:latin typeface="Georgia" panose="02040502050405020303" pitchFamily="18" charset="0"/>
              <a:ea typeface="Nunito"/>
              <a:cs typeface="Nunito"/>
              <a:sym typeface="Nunito"/>
            </a:endParaRPr>
          </a:p>
          <a:p>
            <a:pPr lvl="1">
              <a:spcBef>
                <a:spcPts val="0"/>
              </a:spcBef>
            </a:pPr>
            <a:r>
              <a:rPr lang="en-US" dirty="0">
                <a:latin typeface="Georgia" panose="02040502050405020303" pitchFamily="18" charset="0"/>
                <a:ea typeface="Nunito"/>
                <a:cs typeface="Nunito"/>
                <a:sym typeface="Nunito"/>
              </a:rPr>
              <a:t>New technologies and techniques </a:t>
            </a:r>
            <a:endParaRPr dirty="0">
              <a:latin typeface="Georgia" panose="02040502050405020303" pitchFamily="18" charset="0"/>
              <a:ea typeface="Nunito"/>
              <a:cs typeface="Nunito"/>
              <a:sym typeface="Nunito"/>
            </a:endParaRPr>
          </a:p>
          <a:p>
            <a:pPr>
              <a:spcBef>
                <a:spcPts val="0"/>
              </a:spcBef>
            </a:pPr>
            <a:r>
              <a:rPr lang="en-US" sz="3200" dirty="0">
                <a:latin typeface="Georgia" panose="02040502050405020303" pitchFamily="18" charset="0"/>
                <a:ea typeface="Nunito"/>
                <a:cs typeface="Nunito"/>
                <a:sym typeface="Nunito"/>
              </a:rPr>
              <a:t>Employer partnerships</a:t>
            </a:r>
            <a:endParaRPr sz="3200" dirty="0">
              <a:latin typeface="Georgia" panose="02040502050405020303" pitchFamily="18" charset="0"/>
              <a:ea typeface="Nunito"/>
              <a:cs typeface="Nunito"/>
              <a:sym typeface="Nunito"/>
            </a:endParaRPr>
          </a:p>
          <a:p>
            <a:pPr>
              <a:spcBef>
                <a:spcPts val="0"/>
              </a:spcBef>
            </a:pPr>
            <a:r>
              <a:rPr lang="en-US" sz="3200" dirty="0">
                <a:latin typeface="Georgia" panose="02040502050405020303" pitchFamily="18" charset="0"/>
                <a:ea typeface="Nunito"/>
                <a:cs typeface="Nunito"/>
                <a:sym typeface="Nunito"/>
              </a:rPr>
              <a:t>Stackable Credentials </a:t>
            </a:r>
          </a:p>
          <a:p>
            <a:pPr>
              <a:spcBef>
                <a:spcPts val="0"/>
              </a:spcBef>
            </a:pPr>
            <a:r>
              <a:rPr lang="en-US" sz="3200" dirty="0">
                <a:latin typeface="Georgia" panose="02040502050405020303" pitchFamily="18" charset="0"/>
                <a:ea typeface="Nunito"/>
                <a:cs typeface="Nunito"/>
                <a:sym typeface="Nunito"/>
              </a:rPr>
              <a:t>Career coaching and navigation</a:t>
            </a:r>
            <a:endParaRPr sz="3200" dirty="0">
              <a:latin typeface="Georgia" panose="02040502050405020303" pitchFamily="18" charset="0"/>
              <a:ea typeface="Nunito"/>
              <a:cs typeface="Nunito"/>
              <a:sym typeface="Nunito"/>
            </a:endParaRPr>
          </a:p>
        </p:txBody>
      </p:sp>
      <p:sp>
        <p:nvSpPr>
          <p:cNvPr id="2" name="Footer Placeholder 1"/>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39164320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a:t>Lessons for COVID19</a:t>
            </a:r>
            <a:endParaRPr/>
          </a:p>
        </p:txBody>
      </p:sp>
      <p:sp>
        <p:nvSpPr>
          <p:cNvPr id="127" name="Google Shape;127;p21"/>
          <p:cNvSpPr txBox="1">
            <a:spLocks noGrp="1"/>
          </p:cNvSpPr>
          <p:nvPr>
            <p:ph type="body" idx="1"/>
          </p:nvPr>
        </p:nvSpPr>
        <p:spPr>
          <a:xfrm>
            <a:off x="838200" y="1889925"/>
            <a:ext cx="10515600" cy="4351200"/>
          </a:xfrm>
          <a:prstGeom prst="rect">
            <a:avLst/>
          </a:prstGeom>
          <a:noFill/>
          <a:ln>
            <a:noFill/>
          </a:ln>
        </p:spPr>
        <p:txBody>
          <a:bodyPr spcFirstLastPara="1" wrap="square" lIns="91425" tIns="45700" rIns="91425" bIns="45700" anchor="t" anchorCtr="0">
            <a:noAutofit/>
          </a:bodyPr>
          <a:lstStyle/>
          <a:p>
            <a:pPr marL="457200" lvl="0" indent="-419100" algn="l" rtl="0">
              <a:spcBef>
                <a:spcPts val="1000"/>
              </a:spcBef>
              <a:spcAft>
                <a:spcPts val="0"/>
              </a:spcAft>
              <a:buSzPts val="3000"/>
              <a:buFont typeface="Nunito"/>
              <a:buChar char="•"/>
            </a:pPr>
            <a:r>
              <a:rPr lang="en-US" sz="3000" i="1" dirty="0">
                <a:latin typeface="Georgia" panose="02040502050405020303" pitchFamily="18" charset="0"/>
                <a:ea typeface="Nunito"/>
                <a:cs typeface="Nunito"/>
                <a:sym typeface="Nunito"/>
              </a:rPr>
              <a:t>Events (TAACCCT or COVID) may ignite institutional change - keep it going </a:t>
            </a:r>
            <a:endParaRPr sz="3000" i="1" dirty="0">
              <a:latin typeface="Georgia" panose="02040502050405020303" pitchFamily="18" charset="0"/>
              <a:ea typeface="Nunito"/>
              <a:cs typeface="Nunito"/>
              <a:sym typeface="Nunito"/>
            </a:endParaRPr>
          </a:p>
          <a:p>
            <a:pPr marL="457200" marR="0" lvl="0" indent="-419100" algn="l" rtl="0">
              <a:lnSpc>
                <a:spcPct val="90000"/>
              </a:lnSpc>
              <a:spcBef>
                <a:spcPts val="0"/>
              </a:spcBef>
              <a:spcAft>
                <a:spcPts val="0"/>
              </a:spcAft>
              <a:buSzPts val="3000"/>
              <a:buFont typeface="Nunito"/>
              <a:buChar char="•"/>
            </a:pPr>
            <a:r>
              <a:rPr lang="en-US" sz="3000" dirty="0">
                <a:latin typeface="Georgia" panose="02040502050405020303" pitchFamily="18" charset="0"/>
                <a:ea typeface="Nunito"/>
                <a:cs typeface="Nunito"/>
                <a:sym typeface="Nunito"/>
              </a:rPr>
              <a:t>Healthcare and science education can be taught online</a:t>
            </a:r>
            <a:endParaRPr sz="3000" dirty="0">
              <a:latin typeface="Georgia" panose="02040502050405020303" pitchFamily="18" charset="0"/>
              <a:ea typeface="Nunito"/>
              <a:cs typeface="Nunito"/>
              <a:sym typeface="Nunito"/>
            </a:endParaRPr>
          </a:p>
          <a:p>
            <a:pPr marL="457200" marR="0" lvl="0" indent="-419100" algn="l" rtl="0">
              <a:lnSpc>
                <a:spcPct val="90000"/>
              </a:lnSpc>
              <a:spcBef>
                <a:spcPts val="0"/>
              </a:spcBef>
              <a:spcAft>
                <a:spcPts val="0"/>
              </a:spcAft>
              <a:buSzPts val="3000"/>
              <a:buFont typeface="Nunito"/>
              <a:buChar char="•"/>
            </a:pPr>
            <a:r>
              <a:rPr lang="en-US" sz="3000" dirty="0">
                <a:latin typeface="Georgia" panose="02040502050405020303" pitchFamily="18" charset="0"/>
                <a:ea typeface="Nunito"/>
                <a:cs typeface="Nunito"/>
                <a:sym typeface="Nunito"/>
              </a:rPr>
              <a:t>Use strategies to move students through career pathways</a:t>
            </a:r>
            <a:endParaRPr sz="3000" dirty="0">
              <a:latin typeface="Georgia" panose="02040502050405020303" pitchFamily="18" charset="0"/>
              <a:ea typeface="Nunito"/>
              <a:cs typeface="Nunito"/>
              <a:sym typeface="Nunito"/>
            </a:endParaRPr>
          </a:p>
          <a:p>
            <a:pPr marL="457200" marR="0" lvl="0" indent="-419100" algn="l" rtl="0">
              <a:lnSpc>
                <a:spcPct val="90000"/>
              </a:lnSpc>
              <a:spcBef>
                <a:spcPts val="1000"/>
              </a:spcBef>
              <a:spcAft>
                <a:spcPts val="0"/>
              </a:spcAft>
              <a:buSzPts val="3000"/>
              <a:buFont typeface="Nunito"/>
              <a:buChar char="•"/>
            </a:pPr>
            <a:r>
              <a:rPr lang="en-US" sz="3000" dirty="0">
                <a:latin typeface="Georgia" panose="02040502050405020303" pitchFamily="18" charset="0"/>
                <a:ea typeface="Nunito"/>
                <a:cs typeface="Nunito"/>
                <a:sym typeface="Nunito"/>
              </a:rPr>
              <a:t>Support faculty and administrators</a:t>
            </a:r>
            <a:endParaRPr sz="3000" dirty="0">
              <a:latin typeface="Georgia" panose="02040502050405020303" pitchFamily="18" charset="0"/>
              <a:ea typeface="Nunito"/>
              <a:cs typeface="Nunito"/>
              <a:sym typeface="Nunito"/>
            </a:endParaRPr>
          </a:p>
          <a:p>
            <a:pPr marL="457200" marR="0" lvl="0" indent="-419100" algn="l" rtl="0">
              <a:lnSpc>
                <a:spcPct val="90000"/>
              </a:lnSpc>
              <a:spcBef>
                <a:spcPts val="0"/>
              </a:spcBef>
              <a:spcAft>
                <a:spcPts val="0"/>
              </a:spcAft>
              <a:buSzPts val="3000"/>
              <a:buFont typeface="Nunito"/>
              <a:buChar char="•"/>
            </a:pPr>
            <a:r>
              <a:rPr lang="en-US" sz="3000" dirty="0">
                <a:latin typeface="Georgia" panose="02040502050405020303" pitchFamily="18" charset="0"/>
                <a:ea typeface="Nunito"/>
                <a:cs typeface="Nunito"/>
                <a:sym typeface="Nunito"/>
              </a:rPr>
              <a:t>Acceleration is key</a:t>
            </a:r>
            <a:endParaRPr sz="3000" dirty="0">
              <a:latin typeface="Georgia" panose="02040502050405020303" pitchFamily="18" charset="0"/>
              <a:ea typeface="Nunito"/>
              <a:cs typeface="Nunito"/>
              <a:sym typeface="Nunito"/>
            </a:endParaRPr>
          </a:p>
          <a:p>
            <a:pPr marL="457200" marR="0" lvl="0" indent="-419100" algn="l" rtl="0">
              <a:lnSpc>
                <a:spcPct val="90000"/>
              </a:lnSpc>
              <a:spcBef>
                <a:spcPts val="0"/>
              </a:spcBef>
              <a:spcAft>
                <a:spcPts val="0"/>
              </a:spcAft>
              <a:buSzPts val="3000"/>
              <a:buFont typeface="Nunito"/>
              <a:buChar char="•"/>
            </a:pPr>
            <a:r>
              <a:rPr lang="en-US" sz="3000" dirty="0">
                <a:latin typeface="Georgia" panose="02040502050405020303" pitchFamily="18" charset="0"/>
                <a:ea typeface="Nunito"/>
                <a:cs typeface="Nunito"/>
                <a:sym typeface="Nunito"/>
              </a:rPr>
              <a:t>Build sustainable employer partnerships</a:t>
            </a:r>
            <a:endParaRPr sz="3000" dirty="0">
              <a:latin typeface="Georgia" panose="02040502050405020303" pitchFamily="18" charset="0"/>
              <a:ea typeface="Nunito"/>
              <a:cs typeface="Nunito"/>
              <a:sym typeface="Nunito"/>
            </a:endParaRPr>
          </a:p>
        </p:txBody>
      </p:sp>
      <p:sp>
        <p:nvSpPr>
          <p:cNvPr id="2" name="Footer Placeholder 1"/>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2107927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2"/>
          <p:cNvPicPr preferRelativeResize="0"/>
          <p:nvPr/>
        </p:nvPicPr>
        <p:blipFill>
          <a:blip r:embed="rId3">
            <a:alphaModFix/>
          </a:blip>
          <a:stretch>
            <a:fillRect/>
          </a:stretch>
        </p:blipFill>
        <p:spPr>
          <a:xfrm>
            <a:off x="1392824" y="1551328"/>
            <a:ext cx="3712726" cy="2564847"/>
          </a:xfrm>
          <a:prstGeom prst="rect">
            <a:avLst/>
          </a:prstGeom>
          <a:noFill/>
          <a:ln>
            <a:noFill/>
          </a:ln>
          <a:effectLst>
            <a:outerShdw blurRad="57150" dist="19050" dir="5400000" algn="bl" rotWithShape="0">
              <a:srgbClr val="000000">
                <a:alpha val="50000"/>
              </a:srgbClr>
            </a:outerShdw>
          </a:effectLst>
        </p:spPr>
      </p:pic>
      <p:sp>
        <p:nvSpPr>
          <p:cNvPr id="133" name="Google Shape;133;p22"/>
          <p:cNvSpPr txBox="1">
            <a:spLocks noGrp="1"/>
          </p:cNvSpPr>
          <p:nvPr>
            <p:ph type="title"/>
          </p:nvPr>
        </p:nvSpPr>
        <p:spPr>
          <a:xfrm>
            <a:off x="838200" y="152700"/>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smtClean="0"/>
              <a:t>Open Educational Resources</a:t>
            </a:r>
            <a:endParaRPr dirty="0"/>
          </a:p>
        </p:txBody>
      </p:sp>
      <p:sp>
        <p:nvSpPr>
          <p:cNvPr id="134" name="Google Shape;134;p22"/>
          <p:cNvSpPr txBox="1">
            <a:spLocks noGrp="1"/>
          </p:cNvSpPr>
          <p:nvPr>
            <p:ph type="body" idx="1"/>
          </p:nvPr>
        </p:nvSpPr>
        <p:spPr>
          <a:xfrm>
            <a:off x="6096000" y="1478400"/>
            <a:ext cx="5847900" cy="4351200"/>
          </a:xfrm>
          <a:prstGeom prst="rect">
            <a:avLst/>
          </a:prstGeom>
        </p:spPr>
        <p:txBody>
          <a:bodyPr spcFirstLastPara="1" wrap="square" lIns="91425" tIns="45700" rIns="91425" bIns="45700" anchor="t" anchorCtr="0">
            <a:noAutofit/>
          </a:bodyPr>
          <a:lstStyle/>
          <a:p>
            <a:pPr marL="457200" lvl="0" indent="-419100" algn="l" rtl="0">
              <a:spcBef>
                <a:spcPts val="1000"/>
              </a:spcBef>
              <a:spcAft>
                <a:spcPts val="0"/>
              </a:spcAft>
              <a:buSzPts val="3000"/>
              <a:buFont typeface="Nunito"/>
              <a:buChar char="•"/>
            </a:pPr>
            <a:r>
              <a:rPr lang="en-US" sz="3000">
                <a:latin typeface="Nunito"/>
                <a:ea typeface="Nunito"/>
                <a:cs typeface="Nunito"/>
                <a:sym typeface="Nunito"/>
              </a:rPr>
              <a:t>Nearly 2.5 Million Downloads</a:t>
            </a:r>
            <a:endParaRPr sz="3000">
              <a:latin typeface="Nunito"/>
              <a:ea typeface="Nunito"/>
              <a:cs typeface="Nunito"/>
              <a:sym typeface="Nunito"/>
            </a:endParaRPr>
          </a:p>
          <a:p>
            <a:pPr marL="457200" lvl="0" indent="-419100" algn="l" rtl="0">
              <a:spcBef>
                <a:spcPts val="0"/>
              </a:spcBef>
              <a:spcAft>
                <a:spcPts val="0"/>
              </a:spcAft>
              <a:buSzPts val="3000"/>
              <a:buFont typeface="Nunito"/>
              <a:buChar char="•"/>
            </a:pPr>
            <a:r>
              <a:rPr lang="en-US" sz="3000">
                <a:latin typeface="Nunito"/>
                <a:ea typeface="Nunito"/>
                <a:cs typeface="Nunito"/>
                <a:sym typeface="Nunito"/>
              </a:rPr>
              <a:t>COVID-19 Response Site: </a:t>
            </a:r>
            <a:endParaRPr sz="3000">
              <a:latin typeface="Nunito"/>
              <a:ea typeface="Nunito"/>
              <a:cs typeface="Nunito"/>
              <a:sym typeface="Nunito"/>
            </a:endParaRPr>
          </a:p>
          <a:p>
            <a:pPr marL="457200" lvl="0" indent="0" algn="l" rtl="0">
              <a:spcBef>
                <a:spcPts val="1000"/>
              </a:spcBef>
              <a:spcAft>
                <a:spcPts val="0"/>
              </a:spcAft>
              <a:buNone/>
            </a:pPr>
            <a:r>
              <a:rPr lang="en-US" sz="3000" u="sng">
                <a:solidFill>
                  <a:schemeClr val="hlink"/>
                </a:solidFill>
                <a:latin typeface="Nunito"/>
                <a:ea typeface="Nunito"/>
                <a:cs typeface="Nunito"/>
                <a:sym typeface="Nunito"/>
                <a:hlinkClick r:id="rId4"/>
              </a:rPr>
              <a:t>Teaching and Learning Online</a:t>
            </a:r>
            <a:endParaRPr sz="3000">
              <a:latin typeface="Nunito"/>
              <a:ea typeface="Nunito"/>
              <a:cs typeface="Nunito"/>
              <a:sym typeface="Nunito"/>
            </a:endParaRPr>
          </a:p>
          <a:p>
            <a:pPr marL="457200" lvl="0" indent="-419100" algn="l" rtl="0">
              <a:spcBef>
                <a:spcPts val="1000"/>
              </a:spcBef>
              <a:spcAft>
                <a:spcPts val="0"/>
              </a:spcAft>
              <a:buSzPts val="3000"/>
              <a:buFont typeface="Nunito"/>
              <a:buChar char="•"/>
            </a:pPr>
            <a:r>
              <a:rPr lang="en-US" sz="3000">
                <a:latin typeface="Nunito"/>
                <a:ea typeface="Nunito"/>
                <a:cs typeface="Nunito"/>
                <a:sym typeface="Nunito"/>
              </a:rPr>
              <a:t>Hygiene, Safety, Infectious </a:t>
            </a:r>
            <a:endParaRPr sz="3000">
              <a:latin typeface="Nunito"/>
              <a:ea typeface="Nunito"/>
              <a:cs typeface="Nunito"/>
              <a:sym typeface="Nunito"/>
            </a:endParaRPr>
          </a:p>
          <a:p>
            <a:pPr marL="457200" lvl="0" indent="0" algn="l" rtl="0">
              <a:spcBef>
                <a:spcPts val="1000"/>
              </a:spcBef>
              <a:spcAft>
                <a:spcPts val="0"/>
              </a:spcAft>
              <a:buNone/>
            </a:pPr>
            <a:r>
              <a:rPr lang="en-US" sz="3000">
                <a:latin typeface="Nunito"/>
                <a:ea typeface="Nunito"/>
                <a:cs typeface="Nunito"/>
                <a:sym typeface="Nunito"/>
              </a:rPr>
              <a:t>Materials Courses </a:t>
            </a:r>
            <a:endParaRPr sz="3000">
              <a:latin typeface="Nunito"/>
              <a:ea typeface="Nunito"/>
              <a:cs typeface="Nunito"/>
              <a:sym typeface="Nunito"/>
            </a:endParaRPr>
          </a:p>
          <a:p>
            <a:pPr marL="457200" lvl="0" indent="0" algn="l" rtl="0">
              <a:spcBef>
                <a:spcPts val="1000"/>
              </a:spcBef>
              <a:spcAft>
                <a:spcPts val="0"/>
              </a:spcAft>
              <a:buNone/>
            </a:pPr>
            <a:r>
              <a:rPr lang="en-US" sz="3000" u="sng">
                <a:solidFill>
                  <a:schemeClr val="hlink"/>
                </a:solidFill>
                <a:latin typeface="Nunito"/>
                <a:ea typeface="Nunito"/>
                <a:cs typeface="Nunito"/>
                <a:sym typeface="Nunito"/>
                <a:hlinkClick r:id="rId5"/>
              </a:rPr>
              <a:t>COVID-19 Response – </a:t>
            </a:r>
            <a:endParaRPr/>
          </a:p>
          <a:p>
            <a:pPr marL="457200" lvl="0" indent="0" algn="l" rtl="0">
              <a:spcBef>
                <a:spcPts val="1000"/>
              </a:spcBef>
              <a:spcAft>
                <a:spcPts val="0"/>
              </a:spcAft>
              <a:buNone/>
            </a:pPr>
            <a:r>
              <a:rPr lang="en-US" sz="3000" u="sng">
                <a:solidFill>
                  <a:schemeClr val="hlink"/>
                </a:solidFill>
                <a:latin typeface="Nunito"/>
                <a:ea typeface="Nunito"/>
                <a:cs typeface="Nunito"/>
                <a:sym typeface="Nunito"/>
                <a:hlinkClick r:id="rId5"/>
              </a:rPr>
              <a:t>Hygiene and Safety Materials</a:t>
            </a:r>
            <a:endParaRPr sz="3000">
              <a:latin typeface="Nunito"/>
              <a:ea typeface="Nunito"/>
              <a:cs typeface="Nunito"/>
              <a:sym typeface="Nunito"/>
            </a:endParaRPr>
          </a:p>
        </p:txBody>
      </p:sp>
      <p:pic>
        <p:nvPicPr>
          <p:cNvPr id="135" name="Google Shape;135;p22"/>
          <p:cNvPicPr preferRelativeResize="0"/>
          <p:nvPr/>
        </p:nvPicPr>
        <p:blipFill>
          <a:blip r:embed="rId6">
            <a:alphaModFix/>
          </a:blip>
          <a:stretch>
            <a:fillRect/>
          </a:stretch>
        </p:blipFill>
        <p:spPr>
          <a:xfrm>
            <a:off x="141475" y="1999800"/>
            <a:ext cx="3180499" cy="2987044"/>
          </a:xfrm>
          <a:prstGeom prst="rect">
            <a:avLst/>
          </a:prstGeom>
          <a:noFill/>
          <a:ln>
            <a:noFill/>
          </a:ln>
          <a:effectLst>
            <a:outerShdw blurRad="57150" dist="19050" dir="5400000" algn="bl" rotWithShape="0">
              <a:srgbClr val="000000">
                <a:alpha val="50000"/>
              </a:srgbClr>
            </a:outerShdw>
          </a:effectLst>
        </p:spPr>
      </p:pic>
      <p:pic>
        <p:nvPicPr>
          <p:cNvPr id="136" name="Google Shape;136;p22"/>
          <p:cNvPicPr preferRelativeResize="0"/>
          <p:nvPr/>
        </p:nvPicPr>
        <p:blipFill>
          <a:blip r:embed="rId7">
            <a:alphaModFix/>
          </a:blip>
          <a:stretch>
            <a:fillRect/>
          </a:stretch>
        </p:blipFill>
        <p:spPr>
          <a:xfrm>
            <a:off x="2687925" y="4016775"/>
            <a:ext cx="3481474" cy="2696550"/>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15666619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568172"/>
            <a:ext cx="10515600" cy="2485746"/>
          </a:xfrm>
        </p:spPr>
        <p:txBody>
          <a:bodyPr/>
          <a:lstStyle/>
          <a:p>
            <a:pPr algn="ctr"/>
            <a:r>
              <a:rPr lang="en-US" dirty="0"/>
              <a:t>Organization for Associate Degree Nursing (OADN)</a:t>
            </a:r>
          </a:p>
        </p:txBody>
      </p:sp>
      <p:sp>
        <p:nvSpPr>
          <p:cNvPr id="5" name="Text Placeholder 4"/>
          <p:cNvSpPr>
            <a:spLocks noGrp="1"/>
          </p:cNvSpPr>
          <p:nvPr>
            <p:ph type="body" idx="1"/>
          </p:nvPr>
        </p:nvSpPr>
        <p:spPr>
          <a:xfrm>
            <a:off x="831850" y="3603906"/>
            <a:ext cx="10515600" cy="2850160"/>
          </a:xfrm>
        </p:spPr>
        <p:txBody>
          <a:bodyPr/>
          <a:lstStyle/>
          <a:p>
            <a:endParaRPr lang="en-US" dirty="0"/>
          </a:p>
        </p:txBody>
      </p:sp>
      <p:pic>
        <p:nvPicPr>
          <p:cNvPr id="4" name="Shape 109">
            <a:extLst>
              <a:ext uri="{FF2B5EF4-FFF2-40B4-BE49-F238E27FC236}">
                <a16:creationId xmlns:a16="http://schemas.microsoft.com/office/drawing/2014/main" id="{E5D4C15D-5966-4BA6-A849-C09B8575F846}"/>
              </a:ext>
            </a:extLst>
          </p:cNvPr>
          <p:cNvPicPr preferRelativeResize="0">
            <a:picLocks noGrp="1"/>
          </p:cNvPicPr>
          <p:nvPr>
            <p:ph idx="4294967295"/>
          </p:nvPr>
        </p:nvPicPr>
        <p:blipFill rotWithShape="1">
          <a:blip r:embed="rId2">
            <a:alphaModFix/>
          </a:blip>
          <a:srcRect/>
          <a:stretch/>
        </p:blipFill>
        <p:spPr>
          <a:xfrm>
            <a:off x="4549775" y="3808521"/>
            <a:ext cx="3079750" cy="1686758"/>
          </a:xfrm>
          <a:prstGeom prst="rect">
            <a:avLst/>
          </a:prstGeom>
          <a:noFill/>
          <a:ln>
            <a:noFill/>
          </a:ln>
        </p:spPr>
      </p:pic>
      <p:sp>
        <p:nvSpPr>
          <p:cNvPr id="3" name="Footer Placeholder 2"/>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36241315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2EBCB3"/>
              </a:buClr>
              <a:buSzPts val="4400"/>
              <a:buFont typeface="Source Sans Pro Black"/>
              <a:buNone/>
            </a:pPr>
            <a:r>
              <a:rPr lang="en-US" sz="4400" b="0" i="0" u="none" strike="noStrike" cap="none" dirty="0">
                <a:solidFill>
                  <a:srgbClr val="2EBCB3"/>
                </a:solidFill>
                <a:latin typeface="Source Sans Pro Black"/>
                <a:ea typeface="Source Sans Pro Black"/>
                <a:cs typeface="Source Sans Pro Black"/>
                <a:sym typeface="Source Sans Pro Black"/>
              </a:rPr>
              <a:t>Today’s Speakers</a:t>
            </a:r>
            <a:endParaRPr sz="4400" b="0" i="0" u="none" strike="noStrike" cap="none" dirty="0">
              <a:solidFill>
                <a:srgbClr val="2EBCB3"/>
              </a:solidFill>
              <a:latin typeface="Source Sans Pro Black"/>
              <a:ea typeface="Source Sans Pro Black"/>
              <a:cs typeface="Source Sans Pro Black"/>
              <a:sym typeface="Source Sans Pro Black"/>
            </a:endParaRPr>
          </a:p>
        </p:txBody>
      </p:sp>
      <p:sp>
        <p:nvSpPr>
          <p:cNvPr id="61" name="Google Shape;61;p10"/>
          <p:cNvSpPr txBox="1">
            <a:spLocks noGrp="1"/>
          </p:cNvSpPr>
          <p:nvPr>
            <p:ph type="body" idx="1"/>
          </p:nvPr>
        </p:nvSpPr>
        <p:spPr>
          <a:xfrm>
            <a:off x="838200" y="1690688"/>
            <a:ext cx="10515600" cy="435133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200"/>
              </a:spcBef>
              <a:spcAft>
                <a:spcPts val="0"/>
              </a:spcAft>
              <a:buClr>
                <a:schemeClr val="dk1"/>
              </a:buClr>
              <a:buSzPts val="3600"/>
              <a:buNone/>
            </a:pPr>
            <a:r>
              <a:rPr lang="en-US" sz="2400" b="0" i="0" u="none" strike="noStrike" cap="none" dirty="0">
                <a:solidFill>
                  <a:schemeClr val="dk1"/>
                </a:solidFill>
                <a:sym typeface="Georgia"/>
              </a:rPr>
              <a:t>Moderators:</a:t>
            </a:r>
          </a:p>
          <a:p>
            <a:pPr>
              <a:spcBef>
                <a:spcPts val="1200"/>
              </a:spcBef>
            </a:pPr>
            <a:r>
              <a:rPr lang="en-US" sz="2400" b="0" i="0" u="none" strike="noStrike" cap="none" dirty="0">
                <a:solidFill>
                  <a:schemeClr val="dk1"/>
                </a:solidFill>
                <a:sym typeface="Georgia"/>
              </a:rPr>
              <a:t>Iris Palmer &amp; Ivy Love, </a:t>
            </a:r>
            <a:r>
              <a:rPr lang="en-US" sz="2400" dirty="0"/>
              <a:t>CESNA, New America</a:t>
            </a:r>
          </a:p>
          <a:p>
            <a:pPr marL="0" marR="0" lvl="0" indent="0" algn="l" rtl="0">
              <a:lnSpc>
                <a:spcPct val="90000"/>
              </a:lnSpc>
              <a:spcBef>
                <a:spcPts val="1200"/>
              </a:spcBef>
              <a:spcAft>
                <a:spcPts val="0"/>
              </a:spcAft>
              <a:buClr>
                <a:schemeClr val="dk1"/>
              </a:buClr>
              <a:buSzPts val="3600"/>
              <a:buNone/>
            </a:pPr>
            <a:r>
              <a:rPr lang="en-US" sz="2400" b="0" i="0" u="none" strike="noStrike" cap="none" dirty="0">
                <a:solidFill>
                  <a:schemeClr val="dk1"/>
                </a:solidFill>
                <a:sym typeface="Georgia"/>
              </a:rPr>
              <a:t>Presenters: </a:t>
            </a:r>
          </a:p>
          <a:p>
            <a:pPr>
              <a:spcBef>
                <a:spcPts val="1200"/>
              </a:spcBef>
            </a:pPr>
            <a:r>
              <a:rPr lang="en-US" sz="2400" b="0" i="0" u="none" strike="noStrike" cap="none" dirty="0">
                <a:solidFill>
                  <a:schemeClr val="dk1"/>
                </a:solidFill>
                <a:sym typeface="Georgia"/>
              </a:rPr>
              <a:t>Marianne Krismer &amp; Debra Bragg, Health Professions Pathways (H2P) Consortium</a:t>
            </a:r>
          </a:p>
          <a:p>
            <a:pPr>
              <a:spcBef>
                <a:spcPts val="1200"/>
              </a:spcBef>
            </a:pPr>
            <a:r>
              <a:rPr lang="en-US" sz="2400" dirty="0"/>
              <a:t>Kenneth Wilson, John Cosgrove &amp; Maggie Cosgrove, </a:t>
            </a:r>
            <a:r>
              <a:rPr lang="en-US" sz="2400" dirty="0" err="1"/>
              <a:t>MoHealthWINs</a:t>
            </a:r>
            <a:r>
              <a:rPr lang="en-US" sz="2400" dirty="0"/>
              <a:t> Consortium</a:t>
            </a:r>
          </a:p>
          <a:p>
            <a:pPr>
              <a:spcBef>
                <a:spcPts val="1200"/>
              </a:spcBef>
            </a:pPr>
            <a:r>
              <a:rPr lang="en-US" sz="2400" dirty="0"/>
              <a:t>Maria </a:t>
            </a:r>
            <a:r>
              <a:rPr lang="en-US" sz="2400" dirty="0" err="1"/>
              <a:t>Fieth</a:t>
            </a:r>
            <a:r>
              <a:rPr lang="en-US" sz="2400" dirty="0"/>
              <a:t> &amp; Heather McKay, Consortium for Healthcare Education Online (CHEO)</a:t>
            </a:r>
          </a:p>
          <a:p>
            <a:pPr>
              <a:spcBef>
                <a:spcPts val="1200"/>
              </a:spcBef>
            </a:pPr>
            <a:r>
              <a:rPr lang="en-US" sz="2400" dirty="0"/>
              <a:t>Donna Meyer, Organization for Associate Degree Nursing</a:t>
            </a:r>
            <a:endParaRPr sz="2400" dirty="0"/>
          </a:p>
        </p:txBody>
      </p:sp>
      <p:sp>
        <p:nvSpPr>
          <p:cNvPr id="2" name="Footer Placeholder 1"/>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9525740" cy="6857999"/>
          </a:xfrm>
          <a:prstGeom prst="rect">
            <a:avLst/>
          </a:prstGeom>
        </p:spPr>
      </p:pic>
    </p:spTree>
    <p:extLst>
      <p:ext uri="{BB962C8B-B14F-4D97-AF65-F5344CB8AC3E}">
        <p14:creationId xmlns:p14="http://schemas.microsoft.com/office/powerpoint/2010/main" val="2791489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77433"/>
          </a:xfrm>
        </p:spPr>
        <p:txBody>
          <a:bodyPr/>
          <a:lstStyle/>
          <a:p>
            <a:r>
              <a:rPr lang="en-US" b="1" dirty="0"/>
              <a:t>Featured Strategies</a:t>
            </a:r>
          </a:p>
        </p:txBody>
      </p:sp>
      <p:sp>
        <p:nvSpPr>
          <p:cNvPr id="3" name="Text Placeholder 2"/>
          <p:cNvSpPr>
            <a:spLocks noGrp="1"/>
          </p:cNvSpPr>
          <p:nvPr>
            <p:ph type="body" idx="1"/>
          </p:nvPr>
        </p:nvSpPr>
        <p:spPr>
          <a:xfrm>
            <a:off x="5791484" y="1242558"/>
            <a:ext cx="5562316" cy="5615441"/>
          </a:xfrm>
        </p:spPr>
        <p:txBody>
          <a:bodyPr/>
          <a:lstStyle/>
          <a:p>
            <a:pPr>
              <a:spcBef>
                <a:spcPts val="1600"/>
              </a:spcBef>
            </a:pPr>
            <a:r>
              <a:rPr lang="en-US" dirty="0"/>
              <a:t>Simulation</a:t>
            </a:r>
          </a:p>
          <a:p>
            <a:pPr>
              <a:spcBef>
                <a:spcPts val="1600"/>
              </a:spcBef>
            </a:pPr>
            <a:r>
              <a:rPr lang="en-US" dirty="0"/>
              <a:t>Digital Classroom</a:t>
            </a:r>
          </a:p>
          <a:p>
            <a:pPr>
              <a:spcBef>
                <a:spcPts val="1600"/>
              </a:spcBef>
            </a:pPr>
            <a:r>
              <a:rPr lang="en-US" dirty="0"/>
              <a:t>Webinars</a:t>
            </a:r>
          </a:p>
          <a:p>
            <a:pPr>
              <a:spcBef>
                <a:spcPts val="1600"/>
              </a:spcBef>
            </a:pPr>
            <a:r>
              <a:rPr lang="en-US" dirty="0"/>
              <a:t>Collaboration</a:t>
            </a:r>
          </a:p>
          <a:p>
            <a:pPr>
              <a:spcBef>
                <a:spcPts val="1600"/>
              </a:spcBef>
            </a:pPr>
            <a:r>
              <a:rPr lang="en-US" dirty="0"/>
              <a:t>Policy Briefs</a:t>
            </a:r>
          </a:p>
          <a:p>
            <a:pPr>
              <a:spcBef>
                <a:spcPts val="1600"/>
              </a:spcBef>
            </a:pPr>
            <a:r>
              <a:rPr lang="en-US" dirty="0"/>
              <a:t>Media</a:t>
            </a:r>
          </a:p>
          <a:p>
            <a:pPr>
              <a:spcBef>
                <a:spcPts val="1600"/>
              </a:spcBef>
            </a:pPr>
            <a:r>
              <a:rPr lang="en-US" dirty="0"/>
              <a:t>Advocacy</a:t>
            </a:r>
          </a:p>
          <a:p>
            <a:pPr marL="0" indent="0">
              <a:spcBef>
                <a:spcPts val="1600"/>
              </a:spcBef>
              <a:buNone/>
            </a:pPr>
            <a:endParaRPr lang="en-US" dirty="0"/>
          </a:p>
          <a:p>
            <a:pPr>
              <a:spcBef>
                <a:spcPts val="1600"/>
              </a:spcBef>
            </a:pPr>
            <a:endParaRPr lang="en-US" dirty="0"/>
          </a:p>
        </p:txBody>
      </p:sp>
      <p:pic>
        <p:nvPicPr>
          <p:cNvPr id="5" name="Picture 4" descr="A person holding a sign&#10;&#10;Description automatically generated">
            <a:extLst>
              <a:ext uri="{FF2B5EF4-FFF2-40B4-BE49-F238E27FC236}">
                <a16:creationId xmlns:a16="http://schemas.microsoft.com/office/drawing/2014/main" id="{26A7EF7C-FDC0-4C85-AA16-D50B00B3C425}"/>
              </a:ext>
            </a:extLst>
          </p:cNvPr>
          <p:cNvPicPr>
            <a:picLocks noChangeAspect="1"/>
          </p:cNvPicPr>
          <p:nvPr/>
        </p:nvPicPr>
        <p:blipFill>
          <a:blip r:embed="rId2"/>
          <a:stretch>
            <a:fillRect/>
          </a:stretch>
        </p:blipFill>
        <p:spPr>
          <a:xfrm>
            <a:off x="0" y="1242558"/>
            <a:ext cx="5791484" cy="5615442"/>
          </a:xfrm>
          <a:prstGeom prst="rect">
            <a:avLst/>
          </a:prstGeom>
        </p:spPr>
      </p:pic>
    </p:spTree>
    <p:extLst>
      <p:ext uri="{BB962C8B-B14F-4D97-AF65-F5344CB8AC3E}">
        <p14:creationId xmlns:p14="http://schemas.microsoft.com/office/powerpoint/2010/main" val="3227151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for COVID19</a:t>
            </a:r>
          </a:p>
        </p:txBody>
      </p:sp>
      <p:sp>
        <p:nvSpPr>
          <p:cNvPr id="3" name="Text Placeholder 2"/>
          <p:cNvSpPr>
            <a:spLocks noGrp="1"/>
          </p:cNvSpPr>
          <p:nvPr>
            <p:ph type="body" idx="1"/>
          </p:nvPr>
        </p:nvSpPr>
        <p:spPr/>
        <p:txBody>
          <a:bodyPr/>
          <a:lstStyle/>
          <a:p>
            <a:r>
              <a:rPr lang="en-US" dirty="0">
                <a:solidFill>
                  <a:schemeClr val="tx1"/>
                </a:solidFill>
              </a:rPr>
              <a:t>Simulation</a:t>
            </a:r>
          </a:p>
          <a:p>
            <a:r>
              <a:rPr lang="en-US" dirty="0">
                <a:solidFill>
                  <a:schemeClr val="tx1"/>
                </a:solidFill>
              </a:rPr>
              <a:t>Clinical Placements</a:t>
            </a:r>
          </a:p>
          <a:p>
            <a:r>
              <a:rPr lang="en-US" dirty="0">
                <a:solidFill>
                  <a:schemeClr val="tx1"/>
                </a:solidFill>
              </a:rPr>
              <a:t>Curriculum</a:t>
            </a:r>
          </a:p>
          <a:p>
            <a:r>
              <a:rPr lang="en-US" dirty="0">
                <a:solidFill>
                  <a:schemeClr val="tx1"/>
                </a:solidFill>
              </a:rPr>
              <a:t>Health Compliance</a:t>
            </a:r>
          </a:p>
          <a:p>
            <a:r>
              <a:rPr lang="en-US" dirty="0">
                <a:solidFill>
                  <a:schemeClr val="tx1"/>
                </a:solidFill>
              </a:rPr>
              <a:t>Quality and Safety</a:t>
            </a:r>
          </a:p>
          <a:p>
            <a:r>
              <a:rPr lang="en-US" dirty="0">
                <a:solidFill>
                  <a:schemeClr val="tx1"/>
                </a:solidFill>
              </a:rPr>
              <a:t>Nursing Workforce</a:t>
            </a:r>
          </a:p>
          <a:p>
            <a:endParaRPr lang="en-US" dirty="0">
              <a:solidFill>
                <a:schemeClr val="tx1"/>
              </a:solidFill>
            </a:endParaRPr>
          </a:p>
        </p:txBody>
      </p:sp>
      <p:pic>
        <p:nvPicPr>
          <p:cNvPr id="4" name="Picture 3">
            <a:extLst>
              <a:ext uri="{FF2B5EF4-FFF2-40B4-BE49-F238E27FC236}">
                <a16:creationId xmlns:a16="http://schemas.microsoft.com/office/drawing/2014/main" id="{2294858F-388C-446A-90BE-5C78ABC63AE3}"/>
              </a:ext>
            </a:extLst>
          </p:cNvPr>
          <p:cNvPicPr>
            <a:picLocks noChangeAspect="1"/>
          </p:cNvPicPr>
          <p:nvPr/>
        </p:nvPicPr>
        <p:blipFill>
          <a:blip r:embed="rId2"/>
          <a:stretch>
            <a:fillRect/>
          </a:stretch>
        </p:blipFill>
        <p:spPr>
          <a:xfrm>
            <a:off x="6096000" y="2182764"/>
            <a:ext cx="4793942" cy="2954111"/>
          </a:xfrm>
          <a:prstGeom prst="rect">
            <a:avLst/>
          </a:prstGeom>
        </p:spPr>
      </p:pic>
      <p:sp>
        <p:nvSpPr>
          <p:cNvPr id="5" name="Footer Placeholder 4"/>
          <p:cNvSpPr>
            <a:spLocks noGrp="1"/>
          </p:cNvSpPr>
          <p:nvPr>
            <p:ph type="ftr" idx="11"/>
          </p:nvPr>
        </p:nvSpPr>
        <p:spPr/>
        <p:txBody>
          <a:bodyPr/>
          <a:lstStyle/>
          <a:p>
            <a:r>
              <a:rPr lang="en-US" sz="2000" dirty="0" smtClean="0">
                <a:latin typeface="Georgia" panose="02040502050405020303" pitchFamily="18" charset="0"/>
              </a:rPr>
              <a:t>#</a:t>
            </a:r>
            <a:r>
              <a:rPr lang="en-US" sz="2000" dirty="0" err="1" smtClean="0">
                <a:latin typeface="Georgia" panose="02040502050405020303" pitchFamily="18" charset="0"/>
              </a:rPr>
              <a:t>CConline</a:t>
            </a:r>
            <a:endParaRPr lang="en-US" sz="2000" dirty="0">
              <a:latin typeface="Georgia" panose="02040502050405020303" pitchFamily="18" charset="0"/>
            </a:endParaRPr>
          </a:p>
        </p:txBody>
      </p:sp>
    </p:spTree>
    <p:extLst>
      <p:ext uri="{BB962C8B-B14F-4D97-AF65-F5344CB8AC3E}">
        <p14:creationId xmlns:p14="http://schemas.microsoft.com/office/powerpoint/2010/main" val="2588681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Questions?</a:t>
            </a:r>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2832788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Speaker Contact Information</a:t>
            </a:r>
          </a:p>
        </p:txBody>
      </p:sp>
      <p:sp>
        <p:nvSpPr>
          <p:cNvPr id="5" name="Text Placeholder 4"/>
          <p:cNvSpPr>
            <a:spLocks noGrp="1"/>
          </p:cNvSpPr>
          <p:nvPr>
            <p:ph type="body" idx="1"/>
          </p:nvPr>
        </p:nvSpPr>
        <p:spPr/>
        <p:txBody>
          <a:bodyPr/>
          <a:lstStyle/>
          <a:p>
            <a:r>
              <a:rPr lang="en-US" sz="2400" dirty="0"/>
              <a:t>Ivy Love        </a:t>
            </a:r>
            <a:r>
              <a:rPr lang="en-US" sz="2200" i="1" dirty="0"/>
              <a:t>love@newamerica.org</a:t>
            </a:r>
          </a:p>
          <a:p>
            <a:r>
              <a:rPr lang="en-US" sz="2400" dirty="0"/>
              <a:t>Iris Palmer </a:t>
            </a:r>
            <a:r>
              <a:rPr lang="en-US" sz="2200" i="1" dirty="0"/>
              <a:t>palmer@newamerica.org</a:t>
            </a:r>
          </a:p>
          <a:p>
            <a:r>
              <a:rPr lang="en-US" sz="2400" dirty="0"/>
              <a:t>Debra Bragg </a:t>
            </a:r>
            <a:r>
              <a:rPr lang="en-US" sz="2200" i="1" dirty="0"/>
              <a:t>bragg.associates.inc@gmail.com</a:t>
            </a:r>
          </a:p>
          <a:p>
            <a:r>
              <a:rPr lang="en-US" sz="2400" dirty="0"/>
              <a:t>Marianne Krismer </a:t>
            </a:r>
            <a:r>
              <a:rPr lang="en-US" sz="2200" i="1" dirty="0"/>
              <a:t>mkrismer61@gmail.com</a:t>
            </a:r>
          </a:p>
          <a:p>
            <a:r>
              <a:rPr lang="en-US" sz="2400" dirty="0"/>
              <a:t>Kenneth Wilson </a:t>
            </a:r>
            <a:r>
              <a:rPr lang="en-US" sz="2200" i="1" dirty="0"/>
              <a:t>kwilso20@jeffco.edu</a:t>
            </a:r>
          </a:p>
        </p:txBody>
      </p:sp>
      <p:sp>
        <p:nvSpPr>
          <p:cNvPr id="6" name="Text Placeholder 5"/>
          <p:cNvSpPr>
            <a:spLocks noGrp="1"/>
          </p:cNvSpPr>
          <p:nvPr>
            <p:ph type="body" idx="2"/>
          </p:nvPr>
        </p:nvSpPr>
        <p:spPr>
          <a:xfrm>
            <a:off x="6172200" y="1825625"/>
            <a:ext cx="5368636" cy="4351338"/>
          </a:xfrm>
        </p:spPr>
        <p:txBody>
          <a:bodyPr/>
          <a:lstStyle/>
          <a:p>
            <a:r>
              <a:rPr lang="en-US" sz="2400" dirty="0"/>
              <a:t>Maggie Cosgrove </a:t>
            </a:r>
            <a:r>
              <a:rPr lang="en-US" sz="2200" i="1" dirty="0"/>
              <a:t>maggie@cosgroveandassociates.com</a:t>
            </a:r>
          </a:p>
          <a:p>
            <a:r>
              <a:rPr lang="en-US" sz="2400" dirty="0"/>
              <a:t>John Cosgrove </a:t>
            </a:r>
            <a:r>
              <a:rPr lang="en-US" sz="2200" i="1" dirty="0"/>
              <a:t>john@cosgroveandassociates.com</a:t>
            </a:r>
          </a:p>
          <a:p>
            <a:r>
              <a:rPr lang="en-US" sz="2400" dirty="0"/>
              <a:t>Heather McKay </a:t>
            </a:r>
            <a:r>
              <a:rPr lang="en-US" sz="2200" i="1" dirty="0"/>
              <a:t>hmckay@smlr.rutgers.edu</a:t>
            </a:r>
          </a:p>
          <a:p>
            <a:r>
              <a:rPr lang="en-US" sz="2400" dirty="0"/>
              <a:t>Maria </a:t>
            </a:r>
            <a:r>
              <a:rPr lang="en-US" sz="2400" dirty="0" err="1"/>
              <a:t>Fieth</a:t>
            </a:r>
            <a:r>
              <a:rPr lang="en-US" sz="2400" dirty="0"/>
              <a:t>   </a:t>
            </a:r>
            <a:r>
              <a:rPr lang="en-US" sz="2200" i="1" dirty="0" err="1"/>
              <a:t>maria@fieth.consulting</a:t>
            </a:r>
            <a:endParaRPr lang="en-US" sz="2200" i="1" dirty="0"/>
          </a:p>
          <a:p>
            <a:r>
              <a:rPr lang="en-US" sz="2400" dirty="0"/>
              <a:t>Donna Meyer </a:t>
            </a:r>
            <a:r>
              <a:rPr lang="en-US" sz="2200" i="1" dirty="0"/>
              <a:t>donna.meyer@oadn.org</a:t>
            </a:r>
          </a:p>
        </p:txBody>
      </p:sp>
      <p:sp>
        <p:nvSpPr>
          <p:cNvPr id="2" name="Rectangle 1"/>
          <p:cNvSpPr/>
          <p:nvPr/>
        </p:nvSpPr>
        <p:spPr>
          <a:xfrm>
            <a:off x="5978820" y="3275112"/>
            <a:ext cx="234360" cy="307777"/>
          </a:xfrm>
          <a:prstGeom prst="rect">
            <a:avLst/>
          </a:prstGeom>
        </p:spPr>
        <p:txBody>
          <a:bodyPr wrap="none">
            <a:spAutoFit/>
          </a:bodyPr>
          <a:lstStyle/>
          <a:p>
            <a:r>
              <a:rPr lang="en-US" dirty="0"/>
              <a:t> </a:t>
            </a:r>
          </a:p>
        </p:txBody>
      </p:sp>
      <p:sp>
        <p:nvSpPr>
          <p:cNvPr id="3" name="Rectangle 2"/>
          <p:cNvSpPr/>
          <p:nvPr/>
        </p:nvSpPr>
        <p:spPr>
          <a:xfrm>
            <a:off x="5978820" y="3275112"/>
            <a:ext cx="234360" cy="307777"/>
          </a:xfrm>
          <a:prstGeom prst="rect">
            <a:avLst/>
          </a:prstGeom>
        </p:spPr>
        <p:txBody>
          <a:bodyPr wrap="none">
            <a:spAutoFit/>
          </a:bodyPr>
          <a:lstStyle/>
          <a:p>
            <a:r>
              <a:rPr lang="en-US" dirty="0"/>
              <a:t> </a:t>
            </a:r>
          </a:p>
        </p:txBody>
      </p:sp>
      <p:sp>
        <p:nvSpPr>
          <p:cNvPr id="7" name="Rectangle 6"/>
          <p:cNvSpPr/>
          <p:nvPr/>
        </p:nvSpPr>
        <p:spPr>
          <a:xfrm>
            <a:off x="5978820" y="3275112"/>
            <a:ext cx="234360" cy="307777"/>
          </a:xfrm>
          <a:prstGeom prst="rect">
            <a:avLst/>
          </a:prstGeom>
        </p:spPr>
        <p:txBody>
          <a:bodyPr wrap="none">
            <a:spAutoFit/>
          </a:bodyPr>
          <a:lstStyle/>
          <a:p>
            <a:r>
              <a:rPr lang="en-US" dirty="0"/>
              <a:t> </a:t>
            </a:r>
          </a:p>
        </p:txBody>
      </p:sp>
      <p:sp>
        <p:nvSpPr>
          <p:cNvPr id="8" name="Footer Placeholder 7"/>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434291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517525"/>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a:t>Keep in Touch!</a:t>
            </a:r>
            <a:endParaRPr/>
          </a:p>
        </p:txBody>
      </p:sp>
      <p:pic>
        <p:nvPicPr>
          <p:cNvPr id="130" name="Google Shape;130;p20"/>
          <p:cNvPicPr preferRelativeResize="0"/>
          <p:nvPr/>
        </p:nvPicPr>
        <p:blipFill>
          <a:blip r:embed="rId3">
            <a:alphaModFix/>
          </a:blip>
          <a:stretch>
            <a:fillRect/>
          </a:stretch>
        </p:blipFill>
        <p:spPr>
          <a:xfrm>
            <a:off x="789525" y="3978475"/>
            <a:ext cx="779625" cy="779625"/>
          </a:xfrm>
          <a:prstGeom prst="rect">
            <a:avLst/>
          </a:prstGeom>
          <a:noFill/>
          <a:ln>
            <a:noFill/>
          </a:ln>
        </p:spPr>
      </p:pic>
      <p:pic>
        <p:nvPicPr>
          <p:cNvPr id="131" name="Google Shape;131;p20"/>
          <p:cNvPicPr preferRelativeResize="0"/>
          <p:nvPr/>
        </p:nvPicPr>
        <p:blipFill>
          <a:blip r:embed="rId4">
            <a:alphaModFix/>
          </a:blip>
          <a:stretch>
            <a:fillRect/>
          </a:stretch>
        </p:blipFill>
        <p:spPr>
          <a:xfrm>
            <a:off x="789525" y="3090212"/>
            <a:ext cx="779627" cy="779627"/>
          </a:xfrm>
          <a:prstGeom prst="rect">
            <a:avLst/>
          </a:prstGeom>
          <a:noFill/>
          <a:ln>
            <a:noFill/>
          </a:ln>
        </p:spPr>
      </p:pic>
      <p:pic>
        <p:nvPicPr>
          <p:cNvPr id="132" name="Google Shape;132;p20"/>
          <p:cNvPicPr preferRelativeResize="0"/>
          <p:nvPr/>
        </p:nvPicPr>
        <p:blipFill>
          <a:blip r:embed="rId5">
            <a:alphaModFix/>
          </a:blip>
          <a:stretch>
            <a:fillRect/>
          </a:stretch>
        </p:blipFill>
        <p:spPr>
          <a:xfrm>
            <a:off x="593645" y="4866725"/>
            <a:ext cx="1171391" cy="828351"/>
          </a:xfrm>
          <a:prstGeom prst="rect">
            <a:avLst/>
          </a:prstGeom>
          <a:noFill/>
          <a:ln>
            <a:noFill/>
          </a:ln>
        </p:spPr>
      </p:pic>
      <p:pic>
        <p:nvPicPr>
          <p:cNvPr id="133" name="Google Shape;133;p20"/>
          <p:cNvPicPr preferRelativeResize="0"/>
          <p:nvPr/>
        </p:nvPicPr>
        <p:blipFill>
          <a:blip r:embed="rId6">
            <a:alphaModFix/>
          </a:blip>
          <a:stretch>
            <a:fillRect/>
          </a:stretch>
        </p:blipFill>
        <p:spPr>
          <a:xfrm>
            <a:off x="765188" y="2153228"/>
            <a:ext cx="828300" cy="828348"/>
          </a:xfrm>
          <a:prstGeom prst="rect">
            <a:avLst/>
          </a:prstGeom>
          <a:noFill/>
          <a:ln>
            <a:noFill/>
          </a:ln>
        </p:spPr>
      </p:pic>
      <p:sp>
        <p:nvSpPr>
          <p:cNvPr id="134" name="Google Shape;134;p20"/>
          <p:cNvSpPr txBox="1"/>
          <p:nvPr/>
        </p:nvSpPr>
        <p:spPr>
          <a:xfrm>
            <a:off x="1740000" y="1727525"/>
            <a:ext cx="9613800" cy="44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latin typeface="Open Sans"/>
              <a:ea typeface="Open Sans"/>
              <a:cs typeface="Open Sans"/>
              <a:sym typeface="Open Sans"/>
            </a:endParaRPr>
          </a:p>
          <a:p>
            <a:pPr marL="0" lvl="0" indent="0" algn="l" rtl="0">
              <a:spcBef>
                <a:spcPts val="0"/>
              </a:spcBef>
              <a:spcAft>
                <a:spcPts val="0"/>
              </a:spcAft>
              <a:buNone/>
            </a:pPr>
            <a:r>
              <a:rPr lang="en-US" sz="3000" b="1">
                <a:latin typeface="Open Sans"/>
                <a:ea typeface="Open Sans"/>
                <a:cs typeface="Open Sans"/>
                <a:sym typeface="Open Sans"/>
              </a:rPr>
              <a:t>newamerica.org/EPPnewsletters</a:t>
            </a:r>
            <a:endParaRPr sz="3000" b="1">
              <a:latin typeface="Open Sans"/>
              <a:ea typeface="Open Sans"/>
              <a:cs typeface="Open Sans"/>
              <a:sym typeface="Open Sans"/>
            </a:endParaRPr>
          </a:p>
          <a:p>
            <a:pPr marL="0" lvl="0" indent="0" algn="l" rtl="0">
              <a:spcBef>
                <a:spcPts val="0"/>
              </a:spcBef>
              <a:spcAft>
                <a:spcPts val="0"/>
              </a:spcAft>
              <a:buNone/>
            </a:pPr>
            <a:endParaRPr sz="3000" b="1">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sz="3000" b="1">
                <a:solidFill>
                  <a:schemeClr val="dk1"/>
                </a:solidFill>
                <a:latin typeface="Open Sans"/>
                <a:ea typeface="Open Sans"/>
                <a:cs typeface="Open Sans"/>
                <a:sym typeface="Open Sans"/>
              </a:rPr>
              <a:t>@NewAmericaEd</a:t>
            </a:r>
            <a:endParaRPr sz="3000" b="1">
              <a:latin typeface="Open Sans"/>
              <a:ea typeface="Open Sans"/>
              <a:cs typeface="Open Sans"/>
              <a:sym typeface="Open Sans"/>
            </a:endParaRPr>
          </a:p>
          <a:p>
            <a:pPr marL="0" lvl="0" indent="0" algn="l" rtl="0">
              <a:spcBef>
                <a:spcPts val="0"/>
              </a:spcBef>
              <a:spcAft>
                <a:spcPts val="0"/>
              </a:spcAft>
              <a:buNone/>
            </a:pPr>
            <a:endParaRPr sz="3000" b="1">
              <a:latin typeface="Open Sans"/>
              <a:ea typeface="Open Sans"/>
              <a:cs typeface="Open Sans"/>
              <a:sym typeface="Open Sans"/>
            </a:endParaRPr>
          </a:p>
          <a:p>
            <a:pPr marL="0" lvl="0" indent="0" algn="l" rtl="0">
              <a:spcBef>
                <a:spcPts val="0"/>
              </a:spcBef>
              <a:spcAft>
                <a:spcPts val="0"/>
              </a:spcAft>
              <a:buNone/>
            </a:pPr>
            <a:r>
              <a:rPr lang="en-US" sz="3000" b="1">
                <a:solidFill>
                  <a:schemeClr val="dk1"/>
                </a:solidFill>
                <a:latin typeface="Open Sans"/>
                <a:ea typeface="Open Sans"/>
                <a:cs typeface="Open Sans"/>
                <a:sym typeface="Open Sans"/>
              </a:rPr>
              <a:t>Education Policy Program at New America</a:t>
            </a:r>
            <a:endParaRPr sz="3000" b="1">
              <a:latin typeface="Open Sans"/>
              <a:ea typeface="Open Sans"/>
              <a:cs typeface="Open Sans"/>
              <a:sym typeface="Open Sans"/>
            </a:endParaRPr>
          </a:p>
          <a:p>
            <a:pPr marL="0" lvl="0" indent="0" algn="l" rtl="0">
              <a:spcBef>
                <a:spcPts val="0"/>
              </a:spcBef>
              <a:spcAft>
                <a:spcPts val="0"/>
              </a:spcAft>
              <a:buNone/>
            </a:pPr>
            <a:endParaRPr sz="3000" b="1">
              <a:latin typeface="Open Sans"/>
              <a:ea typeface="Open Sans"/>
              <a:cs typeface="Open Sans"/>
              <a:sym typeface="Open Sans"/>
            </a:endParaRPr>
          </a:p>
          <a:p>
            <a:pPr marL="0" lvl="0" indent="0" algn="l" rtl="0">
              <a:spcBef>
                <a:spcPts val="0"/>
              </a:spcBef>
              <a:spcAft>
                <a:spcPts val="0"/>
              </a:spcAft>
              <a:buNone/>
            </a:pPr>
            <a:r>
              <a:rPr lang="en-US" sz="3000" b="1">
                <a:latin typeface="Open Sans"/>
                <a:ea typeface="Open Sans"/>
                <a:cs typeface="Open Sans"/>
                <a:sym typeface="Open Sans"/>
              </a:rPr>
              <a:t>New America</a:t>
            </a:r>
            <a:endParaRPr sz="3000" b="1">
              <a:latin typeface="Open Sans"/>
              <a:ea typeface="Open Sans"/>
              <a:cs typeface="Open Sans"/>
              <a:sym typeface="Open Sans"/>
            </a:endParaRPr>
          </a:p>
        </p:txBody>
      </p:sp>
      <p:sp>
        <p:nvSpPr>
          <p:cNvPr id="2" name="Footer Placeholder 1"/>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363336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Federal Investment in Community Colleges </a:t>
            </a:r>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idx="11"/>
          </p:nvPr>
        </p:nvSpPr>
        <p:spPr/>
        <p:txBody>
          <a:bodyPr/>
          <a:lstStyle/>
          <a:p>
            <a:r>
              <a:rPr lang="en-US" sz="2000" dirty="0" smtClean="0">
                <a:latin typeface="Georgia" panose="02040502050405020303" pitchFamily="18" charset="0"/>
              </a:rPr>
              <a:t>#</a:t>
            </a:r>
            <a:r>
              <a:rPr lang="en-US" sz="2000" dirty="0" err="1" smtClean="0">
                <a:latin typeface="Georgia" panose="02040502050405020303" pitchFamily="18" charset="0"/>
              </a:rPr>
              <a:t>CConline</a:t>
            </a:r>
            <a:endParaRPr lang="en-US" sz="2000" dirty="0">
              <a:latin typeface="Georgia" panose="02040502050405020303" pitchFamily="18" charset="0"/>
            </a:endParaRPr>
          </a:p>
        </p:txBody>
      </p:sp>
    </p:spTree>
    <p:extLst>
      <p:ext uri="{BB962C8B-B14F-4D97-AF65-F5344CB8AC3E}">
        <p14:creationId xmlns:p14="http://schemas.microsoft.com/office/powerpoint/2010/main" val="4076171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TAACCCT</a:t>
            </a:r>
          </a:p>
        </p:txBody>
      </p:sp>
      <p:sp>
        <p:nvSpPr>
          <p:cNvPr id="5" name="Text Placeholder 4"/>
          <p:cNvSpPr>
            <a:spLocks noGrp="1"/>
          </p:cNvSpPr>
          <p:nvPr>
            <p:ph type="body" idx="1"/>
          </p:nvPr>
        </p:nvSpPr>
        <p:spPr/>
        <p:txBody>
          <a:bodyPr/>
          <a:lstStyle/>
          <a:p>
            <a:r>
              <a:rPr lang="en-US" dirty="0"/>
              <a:t>$2 billion federal investment – </a:t>
            </a:r>
            <a:r>
              <a:rPr lang="en-US" dirty="0" err="1"/>
              <a:t>USDoL</a:t>
            </a:r>
            <a:endParaRPr lang="en-US" dirty="0"/>
          </a:p>
          <a:p>
            <a:r>
              <a:rPr lang="en-US" dirty="0"/>
              <a:t>Four rounds of 4-year grants </a:t>
            </a:r>
          </a:p>
          <a:p>
            <a:r>
              <a:rPr lang="en-US" dirty="0"/>
              <a:t>Grants awarded to 2/3 of community colleges </a:t>
            </a:r>
          </a:p>
          <a:p>
            <a:r>
              <a:rPr lang="en-US" dirty="0"/>
              <a:t>Almost ½ million students</a:t>
            </a:r>
          </a:p>
          <a:p>
            <a:r>
              <a:rPr lang="en-US" dirty="0"/>
              <a:t>Over 350,000 credentials awarded</a:t>
            </a:r>
          </a:p>
          <a:p>
            <a:endParaRPr lang="en-US" dirty="0"/>
          </a:p>
        </p:txBody>
      </p:sp>
      <p:sp>
        <p:nvSpPr>
          <p:cNvPr id="2" name="Footer Placeholder 1"/>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3130728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Colleges as Engines of Opportunity </a:t>
            </a:r>
          </a:p>
        </p:txBody>
      </p:sp>
      <p:sp>
        <p:nvSpPr>
          <p:cNvPr id="3" name="Text Placeholder 2"/>
          <p:cNvSpPr>
            <a:spLocks noGrp="1"/>
          </p:cNvSpPr>
          <p:nvPr>
            <p:ph type="body" idx="1"/>
          </p:nvPr>
        </p:nvSpPr>
        <p:spPr/>
        <p:txBody>
          <a:bodyPr/>
          <a:lstStyle/>
          <a:p>
            <a:r>
              <a:rPr lang="en-US" sz="3200" dirty="0"/>
              <a:t>Thank you to Lumina Foundation!</a:t>
            </a:r>
          </a:p>
          <a:p>
            <a:r>
              <a:rPr lang="en-US" sz="3200" dirty="0"/>
              <a:t>Meta-analysis:</a:t>
            </a:r>
          </a:p>
          <a:p>
            <a:pPr lvl="1"/>
            <a:r>
              <a:rPr lang="en-US" sz="2800" dirty="0"/>
              <a:t>TAACCCT students are twice as likely to complete programs and almost 30% more likely to secure a credential</a:t>
            </a:r>
          </a:p>
          <a:p>
            <a:r>
              <a:rPr lang="en-US" sz="3200" dirty="0"/>
              <a:t>Briefs reveal in-depth implementation strategies for:</a:t>
            </a:r>
          </a:p>
          <a:p>
            <a:pPr lvl="1"/>
            <a:r>
              <a:rPr lang="en-US" dirty="0"/>
              <a:t>Prior Learning Assessment</a:t>
            </a:r>
          </a:p>
          <a:p>
            <a:pPr lvl="1"/>
            <a:r>
              <a:rPr lang="en-US" dirty="0"/>
              <a:t>Navigators</a:t>
            </a:r>
          </a:p>
          <a:p>
            <a:endParaRPr lang="en-US" sz="3200" dirty="0"/>
          </a:p>
        </p:txBody>
      </p:sp>
      <p:sp>
        <p:nvSpPr>
          <p:cNvPr id="4" name="Footer Placeholder 3"/>
          <p:cNvSpPr>
            <a:spLocks noGrp="1"/>
          </p:cNvSpPr>
          <p:nvPr>
            <p:ph type="ftr" idx="11"/>
          </p:nvPr>
        </p:nvSpPr>
        <p:spPr/>
        <p:txBody>
          <a:bodyPr/>
          <a:lstStyle/>
          <a:p>
            <a:r>
              <a:rPr lang="en-US" sz="2000" dirty="0" smtClean="0">
                <a:latin typeface="Georgia" panose="02040502050405020303" pitchFamily="18" charset="0"/>
              </a:rPr>
              <a:t>#</a:t>
            </a:r>
            <a:r>
              <a:rPr lang="en-US" sz="2000" dirty="0" err="1" smtClean="0">
                <a:latin typeface="Georgia" panose="02040502050405020303" pitchFamily="18" charset="0"/>
              </a:rPr>
              <a:t>CConline</a:t>
            </a:r>
            <a:endParaRPr lang="en-US" sz="2000" dirty="0">
              <a:latin typeface="Georgia" panose="02040502050405020303" pitchFamily="18" charset="0"/>
            </a:endParaRPr>
          </a:p>
        </p:txBody>
      </p:sp>
    </p:spTree>
    <p:extLst>
      <p:ext uri="{BB962C8B-B14F-4D97-AF65-F5344CB8AC3E}">
        <p14:creationId xmlns:p14="http://schemas.microsoft.com/office/powerpoint/2010/main" val="2879703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t>Health Professions Pathways (H2P) Consortium</a:t>
            </a:r>
          </a:p>
        </p:txBody>
      </p:sp>
      <p:sp>
        <p:nvSpPr>
          <p:cNvPr id="2" name="Text Placeholder 1"/>
          <p:cNvSpPr>
            <a:spLocks noGrp="1"/>
          </p:cNvSpPr>
          <p:nvPr>
            <p:ph type="body" idx="1"/>
          </p:nvPr>
        </p:nvSpPr>
        <p:spPr/>
        <p:txBody>
          <a:bodyPr/>
          <a:lstStyle/>
          <a:p>
            <a:endParaRPr lang="en-US"/>
          </a:p>
        </p:txBody>
      </p:sp>
      <p:sp>
        <p:nvSpPr>
          <p:cNvPr id="3" name="Footer Placeholder 2"/>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3706834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H2P Consortium</a:t>
            </a:r>
          </a:p>
        </p:txBody>
      </p:sp>
      <p:sp>
        <p:nvSpPr>
          <p:cNvPr id="6" name="Text Placeholder 5"/>
          <p:cNvSpPr>
            <a:spLocks noGrp="1"/>
          </p:cNvSpPr>
          <p:nvPr>
            <p:ph type="body" idx="1"/>
          </p:nvPr>
        </p:nvSpPr>
        <p:spPr/>
        <p:txBody>
          <a:bodyPr/>
          <a:lstStyle/>
          <a:p>
            <a:r>
              <a:rPr lang="en-US" sz="2800" dirty="0"/>
              <a:t>9 community colleges; 5 states (IL, KY, MN, OH, &amp; TX)</a:t>
            </a:r>
          </a:p>
          <a:p>
            <a:r>
              <a:rPr lang="en-US" sz="2800" dirty="0"/>
              <a:t>Create and improve healthcare education, including core curriculum and holistic student supports</a:t>
            </a:r>
          </a:p>
          <a:p>
            <a:r>
              <a:rPr lang="en-US" sz="2800" dirty="0"/>
              <a:t>Nearly 5,000 students enrolled in 41 programs </a:t>
            </a:r>
          </a:p>
          <a:p>
            <a:pPr lvl="1"/>
            <a:r>
              <a:rPr lang="en-US" sz="2400" dirty="0"/>
              <a:t>Largest programs: Certified Nursing Assistant, Practical Nursing, Registered Nursing, Medical Assistant, Pharmacy Technician, and Emergency Medical Technician</a:t>
            </a:r>
          </a:p>
          <a:p>
            <a:r>
              <a:rPr lang="en-US" sz="2800" dirty="0"/>
              <a:t>68% of H2P participants earned at least 1 credential or were still enrolled 3</a:t>
            </a:r>
            <a:r>
              <a:rPr lang="en-US" sz="2800" baseline="30000" dirty="0"/>
              <a:t>rd</a:t>
            </a:r>
            <a:r>
              <a:rPr lang="en-US" sz="2800" dirty="0"/>
              <a:t> year of the TAACCCT grant</a:t>
            </a:r>
          </a:p>
          <a:p>
            <a:endParaRPr lang="en-US" sz="2800" dirty="0"/>
          </a:p>
        </p:txBody>
      </p:sp>
      <p:sp>
        <p:nvSpPr>
          <p:cNvPr id="3" name="Footer Placeholder 2"/>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3741891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H2P : Featured Strategies</a:t>
            </a:r>
          </a:p>
        </p:txBody>
      </p:sp>
      <p:sp>
        <p:nvSpPr>
          <p:cNvPr id="3" name="Text Placeholder 2"/>
          <p:cNvSpPr>
            <a:spLocks noGrp="1"/>
          </p:cNvSpPr>
          <p:nvPr>
            <p:ph type="body" idx="1"/>
          </p:nvPr>
        </p:nvSpPr>
        <p:spPr/>
        <p:txBody>
          <a:bodyPr/>
          <a:lstStyle/>
          <a:p>
            <a:pPr>
              <a:spcBef>
                <a:spcPts val="1600"/>
              </a:spcBef>
            </a:pPr>
            <a:r>
              <a:rPr lang="en-US" dirty="0"/>
              <a:t>Recruitment and supports for underserved student populations</a:t>
            </a:r>
          </a:p>
          <a:p>
            <a:pPr>
              <a:spcBef>
                <a:spcPts val="1600"/>
              </a:spcBef>
            </a:pPr>
            <a:r>
              <a:rPr lang="en-US" dirty="0"/>
              <a:t>Partnerships to create and continuously improve career pathways</a:t>
            </a:r>
          </a:p>
          <a:p>
            <a:pPr>
              <a:spcBef>
                <a:spcPts val="1600"/>
              </a:spcBef>
            </a:pPr>
            <a:r>
              <a:rPr lang="en-US" dirty="0"/>
              <a:t>Employment engagement and partnerships</a:t>
            </a:r>
          </a:p>
          <a:p>
            <a:pPr>
              <a:spcBef>
                <a:spcPts val="1600"/>
              </a:spcBef>
            </a:pPr>
            <a:r>
              <a:rPr lang="en-US" dirty="0"/>
              <a:t>Work-based learning, including apprenticeships</a:t>
            </a:r>
          </a:p>
        </p:txBody>
      </p:sp>
      <p:sp>
        <p:nvSpPr>
          <p:cNvPr id="4" name="Footer Placeholder 3"/>
          <p:cNvSpPr>
            <a:spLocks noGrp="1"/>
          </p:cNvSpPr>
          <p:nvPr>
            <p:ph type="ftr" idx="11"/>
          </p:nvPr>
        </p:nvSpPr>
        <p:spPr/>
        <p:txBody>
          <a:bodyPr/>
          <a:lstStyle/>
          <a:p>
            <a:r>
              <a:rPr lang="en-US" sz="2000" smtClean="0">
                <a:latin typeface="Georgia" panose="02040502050405020303" pitchFamily="18" charset="0"/>
              </a:rPr>
              <a:t>#CConline</a:t>
            </a:r>
            <a:endParaRPr lang="en-US" sz="2000">
              <a:latin typeface="Georgia" panose="02040502050405020303" pitchFamily="18" charset="0"/>
            </a:endParaRPr>
          </a:p>
        </p:txBody>
      </p:sp>
    </p:spTree>
    <p:extLst>
      <p:ext uri="{BB962C8B-B14F-4D97-AF65-F5344CB8AC3E}">
        <p14:creationId xmlns:p14="http://schemas.microsoft.com/office/powerpoint/2010/main" val="2422229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for COVID19</a:t>
            </a:r>
          </a:p>
        </p:txBody>
      </p:sp>
      <p:sp>
        <p:nvSpPr>
          <p:cNvPr id="3" name="Text Placeholder 2"/>
          <p:cNvSpPr>
            <a:spLocks noGrp="1"/>
          </p:cNvSpPr>
          <p:nvPr>
            <p:ph type="body" idx="1"/>
          </p:nvPr>
        </p:nvSpPr>
        <p:spPr>
          <a:xfrm>
            <a:off x="838200" y="1690688"/>
            <a:ext cx="10515600" cy="5167312"/>
          </a:xfrm>
        </p:spPr>
        <p:txBody>
          <a:bodyPr/>
          <a:lstStyle/>
          <a:p>
            <a:r>
              <a:rPr lang="en-US" sz="3200" dirty="0"/>
              <a:t>Reach out to employer and community partner networks – give and receive help</a:t>
            </a:r>
          </a:p>
          <a:p>
            <a:r>
              <a:rPr lang="en-US" sz="3200" dirty="0"/>
              <a:t>Ensure learning of critical skills and competencies via embedded pathway support </a:t>
            </a:r>
          </a:p>
          <a:p>
            <a:r>
              <a:rPr lang="en-US" sz="3200" dirty="0"/>
              <a:t>Reduce time to completion -- Get students into practice as quickly as possible via apprenticeships, early employment opportunities, etc. </a:t>
            </a:r>
          </a:p>
          <a:p>
            <a:r>
              <a:rPr lang="en-US" sz="3200" dirty="0"/>
              <a:t>Use data to improve (e.g., reduce time to completion)</a:t>
            </a:r>
          </a:p>
          <a:p>
            <a:r>
              <a:rPr lang="en-US" sz="3200" dirty="0"/>
              <a:t>Act now.  It’s time to break barriers!</a:t>
            </a:r>
          </a:p>
          <a:p>
            <a:pPr marL="0" indent="0">
              <a:buNone/>
            </a:pPr>
            <a:endParaRPr lang="en-US" sz="3200" dirty="0"/>
          </a:p>
          <a:p>
            <a:endParaRPr lang="en-US" sz="3200" dirty="0"/>
          </a:p>
        </p:txBody>
      </p:sp>
      <p:sp>
        <p:nvSpPr>
          <p:cNvPr id="4" name="Footer Placeholder 3"/>
          <p:cNvSpPr>
            <a:spLocks noGrp="1"/>
          </p:cNvSpPr>
          <p:nvPr>
            <p:ph type="ftr" idx="11"/>
          </p:nvPr>
        </p:nvSpPr>
        <p:spPr/>
        <p:txBody>
          <a:bodyPr/>
          <a:lstStyle/>
          <a:p>
            <a:r>
              <a:rPr lang="en-US" sz="2000" dirty="0" smtClean="0">
                <a:latin typeface="Georgia" panose="02040502050405020303" pitchFamily="18" charset="0"/>
              </a:rPr>
              <a:t>#</a:t>
            </a:r>
            <a:r>
              <a:rPr lang="en-US" sz="2000" dirty="0" err="1" smtClean="0">
                <a:latin typeface="Georgia" panose="02040502050405020303" pitchFamily="18" charset="0"/>
              </a:rPr>
              <a:t>CConline</a:t>
            </a:r>
            <a:endParaRPr lang="en-US" sz="2000" dirty="0">
              <a:latin typeface="Georgia" panose="02040502050405020303" pitchFamily="18" charset="0"/>
            </a:endParaRPr>
          </a:p>
        </p:txBody>
      </p:sp>
    </p:spTree>
    <p:extLst>
      <p:ext uri="{BB962C8B-B14F-4D97-AF65-F5344CB8AC3E}">
        <p14:creationId xmlns:p14="http://schemas.microsoft.com/office/powerpoint/2010/main" val="3466724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New America">
      <a:dk1>
        <a:srgbClr val="000000"/>
      </a:dk1>
      <a:lt1>
        <a:srgbClr val="FFFFFF"/>
      </a:lt1>
      <a:dk2>
        <a:srgbClr val="ABACAE"/>
      </a:dk2>
      <a:lt2>
        <a:srgbClr val="E7E6E6"/>
      </a:lt2>
      <a:accent1>
        <a:srgbClr val="2EBCB3"/>
      </a:accent1>
      <a:accent2>
        <a:srgbClr val="5BA4DA"/>
      </a:accent2>
      <a:accent3>
        <a:srgbClr val="A076AC"/>
      </a:accent3>
      <a:accent4>
        <a:srgbClr val="E75B64"/>
      </a:accent4>
      <a:accent5>
        <a:srgbClr val="1A8A84"/>
      </a:accent5>
      <a:accent6>
        <a:srgbClr val="4378A0"/>
      </a:accent6>
      <a:hlink>
        <a:srgbClr val="2EBCB3"/>
      </a:hlink>
      <a:folHlink>
        <a:srgbClr val="1A8A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TotalTime>
  <Words>1172</Words>
  <Application>Microsoft Office PowerPoint</Application>
  <PresentationFormat>Widescreen</PresentationFormat>
  <Paragraphs>181</Paragraphs>
  <Slides>25</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Georgia</vt:lpstr>
      <vt:lpstr>Nunito</vt:lpstr>
      <vt:lpstr>Open Sans</vt:lpstr>
      <vt:lpstr>Source Sans Pro Black</vt:lpstr>
      <vt:lpstr>Office Theme</vt:lpstr>
      <vt:lpstr>Making Healthcare Education Responsive to Student Needs in the COVID19 Crisis</vt:lpstr>
      <vt:lpstr>Today’s Speakers</vt:lpstr>
      <vt:lpstr>Federal Investment in Community Colleges </vt:lpstr>
      <vt:lpstr>TAACCCT</vt:lpstr>
      <vt:lpstr>Community Colleges as Engines of Opportunity </vt:lpstr>
      <vt:lpstr>Health Professions Pathways (H2P) Consortium</vt:lpstr>
      <vt:lpstr>The H2P Consortium</vt:lpstr>
      <vt:lpstr>H2P : Featured Strategies</vt:lpstr>
      <vt:lpstr>Lessons for COVID19</vt:lpstr>
      <vt:lpstr>MoHealthWINs Consortium</vt:lpstr>
      <vt:lpstr>MoHealthWINs</vt:lpstr>
      <vt:lpstr>Featured Strategies</vt:lpstr>
      <vt:lpstr>Lessons for COVID19</vt:lpstr>
      <vt:lpstr>Consortium for Healthcare Education Online (CHEO)</vt:lpstr>
      <vt:lpstr>The CHEO Consortium</vt:lpstr>
      <vt:lpstr>Featured Strategies</vt:lpstr>
      <vt:lpstr>Lessons for COVID19</vt:lpstr>
      <vt:lpstr>Open Educational Resources</vt:lpstr>
      <vt:lpstr>Organization for Associate Degree Nursing (OADN)</vt:lpstr>
      <vt:lpstr>PowerPoint Presentation</vt:lpstr>
      <vt:lpstr>Featured Strategies</vt:lpstr>
      <vt:lpstr>Lessons for COVID19</vt:lpstr>
      <vt:lpstr>Questions?</vt:lpstr>
      <vt:lpstr>Speaker Contact Information</vt:lpstr>
      <vt:lpstr>Keep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Healthcare Webinar Title</dc:title>
  <dc:creator>Ivy Love</dc:creator>
  <cp:lastModifiedBy>Ivy Love</cp:lastModifiedBy>
  <cp:revision>24</cp:revision>
  <dcterms:modified xsi:type="dcterms:W3CDTF">2020-04-15T15:23:34Z</dcterms:modified>
</cp:coreProperties>
</file>