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62" r:id="rId6"/>
    <p:sldId id="263" r:id="rId7"/>
    <p:sldId id="420" r:id="rId8"/>
    <p:sldId id="421" r:id="rId9"/>
    <p:sldId id="269" r:id="rId10"/>
    <p:sldId id="422" r:id="rId11"/>
    <p:sldId id="270" r:id="rId12"/>
    <p:sldId id="424" r:id="rId13"/>
    <p:sldId id="273" r:id="rId14"/>
    <p:sldId id="425" r:id="rId15"/>
    <p:sldId id="426" r:id="rId16"/>
    <p:sldId id="427" r:id="rId17"/>
    <p:sldId id="428" r:id="rId18"/>
    <p:sldId id="429" r:id="rId19"/>
  </p:sldIdLst>
  <p:sldSz cx="12192000" cy="685800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Tooley" initials="" lastIdx="13" clrIdx="0"/>
  <p:cmAuthor id="2" name="Amaya Garcia" initials="" lastIdx="8" clrIdx="1"/>
  <p:cmAuthor id="3" name="Karen DeMoss" initials="" lastIdx="2" clrIdx="2"/>
  <p:cmAuthor id="4" name="Karen DeMoss" initials="KD" lastIdx="2" clrIdx="3">
    <p:extLst>
      <p:ext uri="{19B8F6BF-5375-455C-9EA6-DF929625EA0E}">
        <p15:presenceInfo xmlns:p15="http://schemas.microsoft.com/office/powerpoint/2012/main" userId="Karen DeMoss" providerId="None"/>
      </p:ext>
    </p:extLst>
  </p:cmAuthor>
  <p:cmAuthor id="5" name="Melissa Tooley" initials="MT" lastIdx="3" clrIdx="4">
    <p:extLst>
      <p:ext uri="{19B8F6BF-5375-455C-9EA6-DF929625EA0E}">
        <p15:presenceInfo xmlns:p15="http://schemas.microsoft.com/office/powerpoint/2012/main" userId="Melissa Too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5815"/>
    <a:srgbClr val="EF5032"/>
    <a:srgbClr val="F45810"/>
    <a:srgbClr val="120E1A"/>
    <a:srgbClr val="BD4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4" autoAdjust="0"/>
    <p:restoredTop sz="94665"/>
  </p:normalViewPr>
  <p:slideViewPr>
    <p:cSldViewPr snapToGrid="0" snapToObjects="1">
      <p:cViewPr varScale="1">
        <p:scale>
          <a:sx n="85" d="100"/>
          <a:sy n="85" d="100"/>
        </p:scale>
        <p:origin x="184" y="9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9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AA670-58AB-914F-AF6C-59BD72D7B1A7}" type="datetimeFigureOut">
              <a:rPr lang="en-US" smtClean="0"/>
              <a:t>7/26/21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4D560-25DA-2848-AEC1-D5C6AAF7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461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87E2D-B5F0-5F40-9990-7F3306A67043}" type="datetimeFigureOut">
              <a:rPr lang="en-US" smtClean="0"/>
              <a:t>7/26/21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E0504-366F-114F-BB7C-322538364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681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1) what does it take to ensure students have good teachers, 2) how does prep play into this, and 3) what is a better way forward than our current prep approach;</a:t>
            </a:r>
            <a:endParaRPr dirty="0"/>
          </a:p>
        </p:txBody>
      </p:sp>
      <p:sp>
        <p:nvSpPr>
          <p:cNvPr id="273" name="Google Shape;2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e52cd62175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ge52cd62175_0_3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e52cd62175_0_3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e52cd62175_0_3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e52cd62175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e52cd62175_0_4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e52cd62175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e52cd62175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does the current teacher preparation landscape impact teacher turnover and how can we apply learning from research to improve our approaches to teacher prep?</a:t>
            </a:r>
            <a:endParaRPr/>
          </a:p>
        </p:txBody>
      </p:sp>
      <p:sp>
        <p:nvSpPr>
          <p:cNvPr id="316" name="Google Shape;316;ge52cd6217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9195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e52cd62175_0_4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e52cd62175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 Slid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120E1A">
                <a:tint val="45000"/>
                <a:satMod val="400000"/>
              </a:srgbClr>
            </a:duotone>
            <a:alphaModFix amt="17000"/>
          </a:blip>
          <a:stretch>
            <a:fillRect/>
          </a:stretch>
        </p:blipFill>
        <p:spPr>
          <a:xfrm>
            <a:off x="458503" y="638118"/>
            <a:ext cx="4315203" cy="739049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9AD0-0377-8241-935A-68FBE1F2A4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23849" y="1687442"/>
            <a:ext cx="8340752" cy="1625600"/>
          </a:xfrm>
        </p:spPr>
        <p:txBody>
          <a:bodyPr>
            <a:normAutofit/>
          </a:bodyPr>
          <a:lstStyle>
            <a:lvl1pPr marL="0" indent="0" algn="ctr">
              <a:buNone/>
              <a:defRPr sz="4400" b="1" i="0">
                <a:solidFill>
                  <a:schemeClr val="accent3"/>
                </a:solidFill>
                <a:latin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b="0" i="0" dirty="0">
                <a:solidFill>
                  <a:schemeClr val="accent3"/>
                </a:solidFill>
                <a:latin typeface="Lato Bold"/>
                <a:cs typeface="Lato Bold"/>
              </a:rPr>
              <a:t>Click to edit Master title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673847" y="3457862"/>
            <a:ext cx="6833165" cy="1625600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rgbClr val="656565"/>
                </a:solidFill>
                <a:latin typeface="Lato Semibold" panose="020F0702020204030203" pitchFamily="34" charset="0"/>
                <a:ea typeface="Lato Thin" panose="020F0502020204030203" pitchFamily="34" charset="0"/>
                <a:cs typeface="Lato Semibold" panose="020F0702020204030203" pitchFamily="34" charset="0"/>
              </a:defRPr>
            </a:lvl1pPr>
          </a:lstStyle>
          <a:p>
            <a:r>
              <a:rPr lang="en-US" b="0" i="0" dirty="0">
                <a:solidFill>
                  <a:schemeClr val="accent3"/>
                </a:solidFill>
                <a:latin typeface="Lato Bold"/>
                <a:cs typeface="Lato Bold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812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SC Picture with Caption V1.0 (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21507" y="1"/>
            <a:ext cx="4183035" cy="599660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 userDrawn="1"/>
        </p:nvSpPr>
        <p:spPr>
          <a:xfrm>
            <a:off x="1" y="298174"/>
            <a:ext cx="5035827" cy="18663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072" y="2330174"/>
            <a:ext cx="3401392" cy="33461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9AD0-0377-8241-935A-68FBE1F2A40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7B3B00-DF25-B54C-8D36-AE3A7783F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080" y="6145413"/>
            <a:ext cx="626436" cy="62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8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 Picture with Caption V1.1 (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21507" y="1"/>
            <a:ext cx="4183035" cy="599660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1" y="298174"/>
            <a:ext cx="5035827" cy="186634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9AD0-0377-8241-935A-68FBE1F2A40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19072" y="2330174"/>
            <a:ext cx="3401392" cy="33461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7B3B00-DF25-B54C-8D36-AE3A7783F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080" y="6145413"/>
            <a:ext cx="626436" cy="62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66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 Table Layout (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841248"/>
          </a:xfrm>
          <a:prstGeom prst="rect">
            <a:avLst/>
          </a:prstGeom>
          <a:solidFill>
            <a:srgbClr val="AB34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D47EFB-743F-1447-9EF3-8B41E2070E1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160130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178953"/>
            <a:ext cx="10972800" cy="1256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="1" i="0">
                <a:solidFill>
                  <a:schemeClr val="bg1"/>
                </a:solidFill>
                <a:latin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64109493"/>
              </p:ext>
            </p:extLst>
          </p:nvPr>
        </p:nvGraphicFramePr>
        <p:xfrm>
          <a:off x="765681" y="1866349"/>
          <a:ext cx="10690085" cy="407504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38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8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8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80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9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1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1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 userDrawn="1"/>
        </p:nvSpPr>
        <p:spPr>
          <a:xfrm>
            <a:off x="11794435" y="299278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7B3B00-DF25-B54C-8D36-AE3A7783F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080" y="6145413"/>
            <a:ext cx="626436" cy="62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26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 Title Slide">
  <p:cSld name="1_BSC 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52051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4585448" y="2486520"/>
            <a:ext cx="6997944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48484"/>
              </a:buClr>
              <a:buSzPts val="3200"/>
              <a:buNone/>
              <a:defRPr sz="3200" b="1" i="0">
                <a:solidFill>
                  <a:srgbClr val="84848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  <a:sym typeface="Arial"/>
              </a:defRPr>
            </a:lvl1pPr>
            <a:lvl2pPr marL="914400" lvl="1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2070"/>
              <a:buChar char="▫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▪"/>
              <a:defRPr/>
            </a:lvl3pPr>
            <a:lvl4pPr marL="1828800" lvl="3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2070"/>
              <a:buChar char="▫"/>
              <a:defRPr/>
            </a:lvl4pPr>
            <a:lvl5pPr marL="2286000" lvl="4" indent="-36004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207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/>
          <p:nvPr/>
        </p:nvSpPr>
        <p:spPr>
          <a:xfrm>
            <a:off x="5647765" y="6431737"/>
            <a:ext cx="1089211" cy="3993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3">
            <a:alphaModFix amt="35000"/>
          </a:blip>
          <a:srcRect t="44480"/>
          <a:stretch/>
        </p:blipFill>
        <p:spPr>
          <a:xfrm>
            <a:off x="4392456" y="6431737"/>
            <a:ext cx="596153" cy="2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4585448" y="614911"/>
            <a:ext cx="7257147" cy="1256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4400"/>
              <a:buFont typeface="Arial"/>
              <a:buNone/>
              <a:defRPr b="1" i="0">
                <a:solidFill>
                  <a:srgbClr val="3A3A3A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08A7DA-6ABF-2543-94DE-40465384A9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60046" y="4082143"/>
            <a:ext cx="4064648" cy="277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2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SC Slid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9AD0-0377-8241-935A-68FBE1F2A4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13861" y="1934677"/>
            <a:ext cx="10202779" cy="762347"/>
          </a:xfrm>
        </p:spPr>
        <p:txBody>
          <a:bodyPr>
            <a:normAutofit/>
          </a:bodyPr>
          <a:lstStyle>
            <a:lvl1pPr marL="0" indent="0" algn="ctr">
              <a:buNone/>
              <a:defRPr sz="4400" b="1" i="0">
                <a:solidFill>
                  <a:schemeClr val="accent3"/>
                </a:solidFill>
                <a:latin typeface="Lato Black" panose="020F0A02020204030203" pitchFamily="34" charset="0"/>
                <a:cs typeface="Lato Semibold"/>
              </a:defRPr>
            </a:lvl1pPr>
          </a:lstStyle>
          <a:p>
            <a:r>
              <a:rPr lang="en-US" b="0" i="0" dirty="0">
                <a:solidFill>
                  <a:schemeClr val="accent3"/>
                </a:solidFill>
                <a:latin typeface="Lato Bold"/>
                <a:cs typeface="Lato Bold"/>
              </a:rPr>
              <a:t>Click to edit Master title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698668" y="2928469"/>
            <a:ext cx="6833165" cy="1625600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rgbClr val="656565"/>
                </a:solidFill>
                <a:latin typeface="Lato Semibold" panose="020F0702020204030203" pitchFamily="34" charset="0"/>
                <a:cs typeface="Lato Semibold" panose="020F0702020204030203" pitchFamily="34" charset="0"/>
              </a:defRPr>
            </a:lvl1pPr>
          </a:lstStyle>
          <a:p>
            <a:r>
              <a:rPr lang="en-US" b="0" i="0" dirty="0">
                <a:solidFill>
                  <a:schemeClr val="accent3"/>
                </a:solidFill>
                <a:latin typeface="Lato Bold"/>
                <a:cs typeface="Lato Bold"/>
              </a:rPr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177FA5-EBA8-794E-9A5D-8C93503B8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633" y="6145413"/>
            <a:ext cx="598859" cy="62643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E24EBD-8E19-6444-9BE5-FBA5C31FAE04}"/>
              </a:ext>
            </a:extLst>
          </p:cNvPr>
          <p:cNvCxnSpPr>
            <a:cxnSpLocks/>
          </p:cNvCxnSpPr>
          <p:nvPr userDrawn="1"/>
        </p:nvCxnSpPr>
        <p:spPr>
          <a:xfrm>
            <a:off x="770021" y="2841844"/>
            <a:ext cx="10690459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B7B3B00-DF25-B54C-8D36-AE3A7783FC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7080" y="6145413"/>
            <a:ext cx="626436" cy="62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SC Slide Divider">
  <p:cSld name="3_BSC Slide Divi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2666584" y="2231174"/>
            <a:ext cx="6833165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56565"/>
              </a:buClr>
              <a:buSzPts val="3200"/>
              <a:buNone/>
              <a:defRPr sz="3200" b="1" i="0">
                <a:solidFill>
                  <a:srgbClr val="656565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  <a:sym typeface="Arial"/>
              </a:defRPr>
            </a:lvl1pPr>
            <a:lvl2pPr marL="914400" lvl="1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2070"/>
              <a:buChar char="▫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▪"/>
              <a:defRPr/>
            </a:lvl3pPr>
            <a:lvl4pPr marL="1828800" lvl="3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2070"/>
              <a:buChar char="▫"/>
              <a:defRPr/>
            </a:lvl4pPr>
            <a:lvl5pPr marL="2286000" lvl="4" indent="-36004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207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cxnSp>
        <p:nvCxnSpPr>
          <p:cNvPr id="41" name="Google Shape;41;p5"/>
          <p:cNvCxnSpPr/>
          <p:nvPr/>
        </p:nvCxnSpPr>
        <p:spPr>
          <a:xfrm>
            <a:off x="1" y="3043974"/>
            <a:ext cx="2387065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" name="Google Shape;42;p5"/>
          <p:cNvCxnSpPr/>
          <p:nvPr/>
        </p:nvCxnSpPr>
        <p:spPr>
          <a:xfrm>
            <a:off x="2374232" y="2030931"/>
            <a:ext cx="0" cy="200205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" name="Google Shape;43;p5"/>
          <p:cNvCxnSpPr/>
          <p:nvPr/>
        </p:nvCxnSpPr>
        <p:spPr>
          <a:xfrm rot="10800000">
            <a:off x="2387065" y="2038952"/>
            <a:ext cx="733659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" name="Google Shape;44;p5"/>
          <p:cNvCxnSpPr/>
          <p:nvPr/>
        </p:nvCxnSpPr>
        <p:spPr>
          <a:xfrm rot="10800000">
            <a:off x="2361399" y="4039402"/>
            <a:ext cx="733659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5" name="Google Shape;45;p5"/>
          <p:cNvGrpSpPr/>
          <p:nvPr/>
        </p:nvGrpSpPr>
        <p:grpSpPr>
          <a:xfrm rot="10800000">
            <a:off x="9071279" y="2024515"/>
            <a:ext cx="3120724" cy="2008471"/>
            <a:chOff x="152400" y="2183331"/>
            <a:chExt cx="2340543" cy="2008471"/>
          </a:xfrm>
        </p:grpSpPr>
        <p:cxnSp>
          <p:nvCxnSpPr>
            <p:cNvPr id="46" name="Google Shape;46;p5"/>
            <p:cNvCxnSpPr/>
            <p:nvPr/>
          </p:nvCxnSpPr>
          <p:spPr>
            <a:xfrm>
              <a:off x="152400" y="3196374"/>
              <a:ext cx="1790299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" name="Google Shape;47;p5"/>
            <p:cNvCxnSpPr/>
            <p:nvPr/>
          </p:nvCxnSpPr>
          <p:spPr>
            <a:xfrm>
              <a:off x="1933074" y="2183331"/>
              <a:ext cx="0" cy="2002054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" name="Google Shape;48;p5"/>
            <p:cNvCxnSpPr/>
            <p:nvPr/>
          </p:nvCxnSpPr>
          <p:spPr>
            <a:xfrm rot="10800000">
              <a:off x="1942699" y="2191352"/>
              <a:ext cx="550244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" name="Google Shape;49;p5"/>
            <p:cNvCxnSpPr/>
            <p:nvPr/>
          </p:nvCxnSpPr>
          <p:spPr>
            <a:xfrm rot="10800000">
              <a:off x="1923449" y="4191802"/>
              <a:ext cx="550244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50" name="Google Shape;5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7080" y="6145413"/>
            <a:ext cx="626436" cy="626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22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tted Lines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D47EFB-743F-1447-9EF3-8B41E2070E1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609600" y="1789043"/>
            <a:ext cx="10972800" cy="4337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178953"/>
            <a:ext cx="10972800" cy="1256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="1" i="0">
                <a:solidFill>
                  <a:schemeClr val="bg2">
                    <a:lumMod val="25000"/>
                  </a:schemeClr>
                </a:solidFill>
                <a:latin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B49A1D-6A15-704B-BAD9-98B1017CC006}"/>
              </a:ext>
            </a:extLst>
          </p:cNvPr>
          <p:cNvCxnSpPr>
            <a:cxnSpLocks/>
          </p:cNvCxnSpPr>
          <p:nvPr userDrawn="1"/>
        </p:nvCxnSpPr>
        <p:spPr>
          <a:xfrm>
            <a:off x="288634" y="1638686"/>
            <a:ext cx="11582524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B7B3B00-DF25-B54C-8D36-AE3A7783F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080" y="6145413"/>
            <a:ext cx="626436" cy="62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8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ted Lines w/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D47EFB-743F-1447-9EF3-8B41E2070E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178953"/>
            <a:ext cx="10972800" cy="1256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="1" i="0">
                <a:solidFill>
                  <a:schemeClr val="bg2">
                    <a:lumMod val="25000"/>
                  </a:schemeClr>
                </a:solidFill>
                <a:latin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B49A1D-6A15-704B-BAD9-98B1017CC006}"/>
              </a:ext>
            </a:extLst>
          </p:cNvPr>
          <p:cNvCxnSpPr>
            <a:cxnSpLocks/>
          </p:cNvCxnSpPr>
          <p:nvPr userDrawn="1"/>
        </p:nvCxnSpPr>
        <p:spPr>
          <a:xfrm>
            <a:off x="288634" y="1638686"/>
            <a:ext cx="11582524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B7B3B00-DF25-B54C-8D36-AE3A7783F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080" y="6145413"/>
            <a:ext cx="626436" cy="626436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6384"/>
            <a:ext cx="5181600" cy="43890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56384"/>
            <a:ext cx="5181600" cy="43890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5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 Dott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D47EFB-743F-1447-9EF3-8B41E2070E1E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B49A1D-6A15-704B-BAD9-98B1017CC006}"/>
              </a:ext>
            </a:extLst>
          </p:cNvPr>
          <p:cNvCxnSpPr>
            <a:cxnSpLocks/>
          </p:cNvCxnSpPr>
          <p:nvPr userDrawn="1"/>
        </p:nvCxnSpPr>
        <p:spPr>
          <a:xfrm>
            <a:off x="288634" y="907293"/>
            <a:ext cx="11582524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B7B3B00-DF25-B54C-8D36-AE3A7783F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080" y="6145413"/>
            <a:ext cx="626436" cy="626436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79566"/>
            <a:ext cx="10972800" cy="700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="1" i="0">
                <a:solidFill>
                  <a:schemeClr val="bg2">
                    <a:lumMod val="25000"/>
                  </a:schemeClr>
                </a:solidFill>
                <a:latin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609600" y="1024129"/>
            <a:ext cx="10972800" cy="510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9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 Dotted Header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D47EFB-743F-1447-9EF3-8B41E2070E1E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B49A1D-6A15-704B-BAD9-98B1017CC006}"/>
              </a:ext>
            </a:extLst>
          </p:cNvPr>
          <p:cNvCxnSpPr>
            <a:cxnSpLocks/>
          </p:cNvCxnSpPr>
          <p:nvPr userDrawn="1"/>
        </p:nvCxnSpPr>
        <p:spPr>
          <a:xfrm>
            <a:off x="288634" y="907293"/>
            <a:ext cx="11582524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B7B3B00-DF25-B54C-8D36-AE3A7783F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080" y="6145413"/>
            <a:ext cx="626436" cy="626436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79566"/>
            <a:ext cx="10972800" cy="700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="1" i="0">
                <a:solidFill>
                  <a:schemeClr val="bg2">
                    <a:lumMod val="25000"/>
                  </a:schemeClr>
                </a:solidFill>
                <a:latin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34300"/>
            <a:ext cx="5181600" cy="5111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34300"/>
            <a:ext cx="5181600" cy="5111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7B3B00-DF25-B54C-8D36-AE3A7783F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080" y="6145413"/>
            <a:ext cx="626436" cy="626436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D47EFB-743F-1447-9EF3-8B41E207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5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letely 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D47EFB-743F-1447-9EF3-8B41E207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4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8C8C8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8C8C8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8C8C8"/>
                </a:solidFill>
                <a:latin typeface="Lato Regular"/>
                <a:cs typeface="Lato Regular"/>
              </a:defRPr>
            </a:lvl1pPr>
          </a:lstStyle>
          <a:p>
            <a:fld id="{13649AD0-0377-8241-935A-68FBE1F2A4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B54C7C-E48B-0B41-81D7-9EC43DA402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 amt="35000"/>
          </a:blip>
          <a:srcRect t="44480" b="-1"/>
          <a:stretch/>
        </p:blipFill>
        <p:spPr>
          <a:xfrm>
            <a:off x="5797923" y="6419806"/>
            <a:ext cx="596153" cy="23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3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820" r:id="rId2"/>
    <p:sldLayoutId id="2147483831" r:id="rId3"/>
    <p:sldLayoutId id="2147483821" r:id="rId4"/>
    <p:sldLayoutId id="2147483825" r:id="rId5"/>
    <p:sldLayoutId id="2147483828" r:id="rId6"/>
    <p:sldLayoutId id="2147483829" r:id="rId7"/>
    <p:sldLayoutId id="2147483827" r:id="rId8"/>
    <p:sldLayoutId id="2147483826" r:id="rId9"/>
    <p:sldLayoutId id="2147483759" r:id="rId10"/>
    <p:sldLayoutId id="2147483760" r:id="rId11"/>
    <p:sldLayoutId id="2147483761" r:id="rId12"/>
    <p:sldLayoutId id="214748383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4B4B4B"/>
          </a:solidFill>
          <a:latin typeface="Lato Semibold" panose="020F0702020204030203" pitchFamily="34" charset="0"/>
          <a:ea typeface="Lato Semibold" panose="020F0702020204030203" pitchFamily="34" charset="0"/>
          <a:cs typeface="Lato Semibold" panose="020F07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charset="2"/>
        <a:buChar char="§"/>
        <a:defRPr sz="2800" b="0" i="0" kern="1200">
          <a:solidFill>
            <a:srgbClr val="4B4B4B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115000"/>
        <a:buFont typeface="Lucida Grande"/>
        <a:buChar char="▫"/>
        <a:defRPr sz="2400" b="0" i="0" kern="1200">
          <a:solidFill>
            <a:srgbClr val="4B4B4B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charset="2"/>
        <a:buChar char="§"/>
        <a:defRPr sz="2000" b="0" i="0" kern="1200">
          <a:solidFill>
            <a:srgbClr val="4B4B4B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115000"/>
        <a:buFont typeface="Lucida Grande"/>
        <a:buChar char="▫"/>
        <a:defRPr sz="1800" b="0" i="0" kern="1200">
          <a:solidFill>
            <a:srgbClr val="4B4B4B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115000"/>
        <a:buFont typeface="Wingdings" charset="2"/>
        <a:buChar char="§"/>
        <a:defRPr sz="1800" b="0" i="0" kern="1200">
          <a:solidFill>
            <a:srgbClr val="4B4B4B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demoss@bankstree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ces.ed.gov/surveys/ntps/tables/ntps1718_20081704_t1n.asp" TargetMode="External"/><Relationship Id="rId2" Type="http://schemas.openxmlformats.org/officeDocument/2006/relationships/hyperlink" Target="https://doi.org/10.1108/JPCC-12-2018-0032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bit.ly/2FgnSIc" TargetMode="External"/><Relationship Id="rId5" Type="http://schemas.openxmlformats.org/officeDocument/2006/relationships/hyperlink" Target="https://cepa.stanford.edu/content/how-teacher-turnover-harms-student-achievement" TargetMode="External"/><Relationship Id="rId4" Type="http://schemas.openxmlformats.org/officeDocument/2006/relationships/hyperlink" Target="http://bit.ly/2w691j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86/w25254" TargetMode="External"/><Relationship Id="rId7" Type="http://schemas.openxmlformats.org/officeDocument/2006/relationships/hyperlink" Target="http://bit.ly/2phcQwi" TargetMode="External"/><Relationship Id="rId2" Type="http://schemas.openxmlformats.org/officeDocument/2006/relationships/hyperlink" Target="https://bit.ly/1F9uSW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newamerica.org/education-policy/grow-your-own-educators/" TargetMode="External"/><Relationship Id="rId5" Type="http://schemas.openxmlformats.org/officeDocument/2006/relationships/hyperlink" Target="http://bit.ly/2D6mk67" TargetMode="External"/><Relationship Id="rId4" Type="http://schemas.openxmlformats.org/officeDocument/2006/relationships/hyperlink" Target="https://bellwethereducation.org/sites/default/files/Bellwether_%20ARP%20Teacher%20Diversity%20Publication_Final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ewamerica.org/education-policy/grow-your-own-educators/" TargetMode="External"/><Relationship Id="rId7" Type="http://schemas.openxmlformats.org/officeDocument/2006/relationships/hyperlink" Target="https://bit.ly/2qZTtc1" TargetMode="External"/><Relationship Id="rId2" Type="http://schemas.openxmlformats.org/officeDocument/2006/relationships/hyperlink" Target="http://bit.ly/2EaQciy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es.ed.gov/ncee/pubs/20154002/pdf/20154002.pdf" TargetMode="External"/><Relationship Id="rId5" Type="http://schemas.openxmlformats.org/officeDocument/2006/relationships/hyperlink" Target="https://bit.ly/2Ki0sWW" TargetMode="External"/><Relationship Id="rId4" Type="http://schemas.openxmlformats.org/officeDocument/2006/relationships/hyperlink" Target="http://bit.ly/2phcQw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hcQwi" TargetMode="External"/><Relationship Id="rId7" Type="http://schemas.openxmlformats.org/officeDocument/2006/relationships/hyperlink" Target="https://research.collegeboard.org/pdf/trends-college-pricing-2019-full-report.pdf" TargetMode="External"/><Relationship Id="rId2" Type="http://schemas.openxmlformats.org/officeDocument/2006/relationships/hyperlink" Target="https://bit.ly/3b4hF2V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bit.ly/2Jv26TI" TargetMode="External"/><Relationship Id="rId5" Type="http://schemas.openxmlformats.org/officeDocument/2006/relationships/hyperlink" Target="http://www.nber.org/papers/w23029" TargetMode="External"/><Relationship Id="rId4" Type="http://schemas.openxmlformats.org/officeDocument/2006/relationships/hyperlink" Target="http://tiny.cc/aspireformor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tiny.cc/morelearningreport" TargetMode="External"/><Relationship Id="rId2" Type="http://schemas.openxmlformats.org/officeDocument/2006/relationships/hyperlink" Target="http://bit.ly/2FFV7G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nea.org/resource-library/teacher-pay-and-student-spending-how-does-your-state-rank" TargetMode="External"/><Relationship Id="rId5" Type="http://schemas.openxmlformats.org/officeDocument/2006/relationships/hyperlink" Target="http://bit.ly/2w691jU" TargetMode="External"/><Relationship Id="rId4" Type="http://schemas.openxmlformats.org/officeDocument/2006/relationships/hyperlink" Target="https://eric.ed.gov/?id=ED49717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>
            <a:spLocks noGrp="1"/>
          </p:cNvSpPr>
          <p:nvPr>
            <p:ph type="body" idx="1"/>
          </p:nvPr>
        </p:nvSpPr>
        <p:spPr>
          <a:xfrm>
            <a:off x="4585448" y="2486520"/>
            <a:ext cx="6997944" cy="1256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8484"/>
              </a:buClr>
              <a:buSzPts val="3200"/>
              <a:buFont typeface="Arial"/>
              <a:buNone/>
            </a:pPr>
            <a:r>
              <a:rPr lang="en-US" dirty="0"/>
              <a:t>A Primer on Teacher Pathways and Student Outcomes</a:t>
            </a:r>
            <a:endParaRPr dirty="0"/>
          </a:p>
        </p:txBody>
      </p:sp>
      <p:sp>
        <p:nvSpPr>
          <p:cNvPr id="276" name="Google Shape;276;p35"/>
          <p:cNvSpPr txBox="1">
            <a:spLocks noGrp="1"/>
          </p:cNvSpPr>
          <p:nvPr>
            <p:ph type="title"/>
          </p:nvPr>
        </p:nvSpPr>
        <p:spPr>
          <a:xfrm>
            <a:off x="4585448" y="614911"/>
            <a:ext cx="7257147" cy="1256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None/>
            </a:pPr>
            <a:r>
              <a:rPr lang="en-US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Need to Transform Teacher Preparation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7" name="Google Shape;277;p35"/>
          <p:cNvSpPr txBox="1"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E1A829-D5C2-A245-9C6B-9C0966979369}"/>
              </a:ext>
            </a:extLst>
          </p:cNvPr>
          <p:cNvSpPr txBox="1"/>
          <p:nvPr/>
        </p:nvSpPr>
        <p:spPr>
          <a:xfrm>
            <a:off x="5762310" y="3850298"/>
            <a:ext cx="46442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Karen DeMoss, Executive Director, </a:t>
            </a:r>
            <a:r>
              <a:rPr lang="en-US" i="1" dirty="0">
                <a:solidFill>
                  <a:schemeClr val="accent1"/>
                </a:solidFill>
              </a:rPr>
              <a:t>Prepared To Teach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Bank Street College of Education </a:t>
            </a:r>
            <a:r>
              <a:rPr lang="en-US" dirty="0" err="1">
                <a:solidFill>
                  <a:schemeClr val="accent1"/>
                </a:solidFill>
                <a:hlinkClick r:id="rId3"/>
              </a:rPr>
              <a:t>kdemoss@bankstreet.edu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417" name="Google Shape;417;p49"/>
          <p:cNvSpPr txBox="1">
            <a:spLocks noGrp="1"/>
          </p:cNvSpPr>
          <p:nvPr>
            <p:ph type="body" idx="1"/>
          </p:nvPr>
        </p:nvSpPr>
        <p:spPr>
          <a:xfrm>
            <a:off x="609600" y="1789043"/>
            <a:ext cx="10972800" cy="433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09575" lvl="0" indent="-392113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2800"/>
            </a:pPr>
            <a:r>
              <a:rPr lang="en-US" sz="3600" b="1" dirty="0"/>
              <a:t>Evidence of positive impact on student achievement</a:t>
            </a:r>
          </a:p>
          <a:p>
            <a:pPr lvl="1">
              <a:buClr>
                <a:srgbClr val="4B4B4B"/>
              </a:buClr>
              <a:buSzPts val="2760"/>
            </a:pPr>
            <a:r>
              <a:rPr lang="en-US" sz="3200" dirty="0"/>
              <a:t>Over time, achievement impact improves even more</a:t>
            </a:r>
          </a:p>
          <a:p>
            <a:pPr marL="409575" indent="-392113">
              <a:spcBef>
                <a:spcPts val="1200"/>
              </a:spcBef>
              <a:buClr>
                <a:srgbClr val="4B4B4B"/>
              </a:buClr>
              <a:buSzPts val="2800"/>
            </a:pPr>
            <a:r>
              <a:rPr lang="en-US" sz="3600" b="1" dirty="0"/>
              <a:t>Likely improves other student outcomes as well through increased experience, stability, and diversity </a:t>
            </a:r>
          </a:p>
        </p:txBody>
      </p:sp>
      <p:sp>
        <p:nvSpPr>
          <p:cNvPr id="418" name="Google Shape;418;p49"/>
          <p:cNvSpPr txBox="1">
            <a:spLocks noGrp="1"/>
          </p:cNvSpPr>
          <p:nvPr>
            <p:ph type="title"/>
          </p:nvPr>
        </p:nvSpPr>
        <p:spPr>
          <a:xfrm>
            <a:off x="609600" y="193903"/>
            <a:ext cx="10972800" cy="1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4400"/>
              <a:buFont typeface="Arial"/>
              <a:buNone/>
            </a:pPr>
            <a:r>
              <a:rPr lang="en-US" dirty="0"/>
              <a:t>Effectiveness of Year-Long Residencies</a:t>
            </a:r>
            <a:br>
              <a:rPr lang="en-US" dirty="0"/>
            </a:br>
            <a:r>
              <a:rPr lang="en-US" sz="2700" dirty="0"/>
              <a:t>(which can include GYO approaches)</a:t>
            </a:r>
            <a:endParaRPr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5842A6-69A9-C942-9373-171023C469E1}"/>
              </a:ext>
            </a:extLst>
          </p:cNvPr>
          <p:cNvSpPr txBox="1"/>
          <p:nvPr/>
        </p:nvSpPr>
        <p:spPr>
          <a:xfrm>
            <a:off x="10875925" y="344871"/>
            <a:ext cx="285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37122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410" name="Google Shape;410;p48"/>
          <p:cNvSpPr txBox="1">
            <a:spLocks noGrp="1"/>
          </p:cNvSpPr>
          <p:nvPr>
            <p:ph type="title"/>
          </p:nvPr>
        </p:nvSpPr>
        <p:spPr>
          <a:xfrm>
            <a:off x="609600" y="178953"/>
            <a:ext cx="10972800" cy="1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ct val="100000"/>
              <a:buFont typeface="Arial"/>
              <a:buNone/>
            </a:pPr>
            <a:r>
              <a:rPr lang="en-US" dirty="0"/>
              <a:t>Attributes of High-Quality Preparation Approaches</a:t>
            </a:r>
            <a:endParaRPr dirty="0"/>
          </a:p>
        </p:txBody>
      </p:sp>
      <p:sp>
        <p:nvSpPr>
          <p:cNvPr id="411" name="Google Shape;411;p48"/>
          <p:cNvSpPr txBox="1">
            <a:spLocks noGrp="1"/>
          </p:cNvSpPr>
          <p:nvPr>
            <p:ph type="body" idx="1"/>
          </p:nvPr>
        </p:nvSpPr>
        <p:spPr>
          <a:xfrm>
            <a:off x="609700" y="1745349"/>
            <a:ext cx="10972800" cy="4038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066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2400"/>
              <a:buNone/>
            </a:pPr>
            <a:r>
              <a:rPr lang="en-US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Regardless of the pathway name</a:t>
            </a:r>
            <a:r>
              <a:rPr lang="en-US" b="1" dirty="0">
                <a:latin typeface="+mn-lt"/>
              </a:rPr>
              <a:t>, high-quality preparation includes:</a:t>
            </a:r>
            <a:endParaRPr b="1" dirty="0">
              <a:latin typeface="+mn-lt"/>
            </a:endParaRPr>
          </a:p>
          <a:p>
            <a:pPr marL="685800" lvl="1" indent="-21888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2400"/>
              <a:buChar char="▫"/>
            </a:pPr>
            <a:r>
              <a:rPr lang="en-US" sz="2800" dirty="0">
                <a:latin typeface="+mn-lt"/>
              </a:rPr>
              <a:t>District-preparation program collaboration and co-construction</a:t>
            </a:r>
            <a:endParaRPr sz="2800" dirty="0">
              <a:latin typeface="+mn-lt"/>
            </a:endParaRPr>
          </a:p>
          <a:p>
            <a:pPr marL="685800" lvl="1" indent="-21888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2400"/>
              <a:buChar char="▫"/>
            </a:pPr>
            <a:r>
              <a:rPr lang="en-US" sz="2800" dirty="0">
                <a:latin typeface="+mn-lt"/>
              </a:rPr>
              <a:t>Year-long side-by-side placement of the aspiring teacher with an accomplished mentor teacher</a:t>
            </a:r>
            <a:endParaRPr sz="2800" dirty="0">
              <a:latin typeface="+mn-lt"/>
            </a:endParaRPr>
          </a:p>
          <a:p>
            <a:pPr marL="685800" lvl="1" indent="-21888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2400"/>
              <a:buChar char="▫"/>
            </a:pPr>
            <a:r>
              <a:rPr lang="en-US" sz="2800" dirty="0">
                <a:latin typeface="+mn-lt"/>
              </a:rPr>
              <a:t>Integration of theory, research, and practice</a:t>
            </a:r>
            <a:endParaRPr sz="2800" dirty="0">
              <a:latin typeface="+mn-lt"/>
            </a:endParaRPr>
          </a:p>
          <a:p>
            <a:pPr marL="685800" lvl="1" indent="-24174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60"/>
              <a:buChar char="▫"/>
            </a:pPr>
            <a:r>
              <a:rPr lang="en-US" sz="2800" dirty="0">
                <a:latin typeface="+mn-lt"/>
              </a:rPr>
              <a:t>Additional supports, as needed, to meet academic and licensing requirements</a:t>
            </a:r>
          </a:p>
          <a:p>
            <a:pPr lvl="1" indent="-241744">
              <a:buSzPts val="2760"/>
            </a:pPr>
            <a:r>
              <a:rPr lang="en-US" sz="2800" dirty="0">
                <a:latin typeface="+mn-lt"/>
              </a:rPr>
              <a:t>Funding for candidates while they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BE8940-32F4-3041-8301-143053885E9D}"/>
              </a:ext>
            </a:extLst>
          </p:cNvPr>
          <p:cNvSpPr txBox="1"/>
          <p:nvPr/>
        </p:nvSpPr>
        <p:spPr>
          <a:xfrm>
            <a:off x="7393707" y="812110"/>
            <a:ext cx="285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0B6341-F33F-AD42-86E7-0092229A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7EFB-743F-1447-9EF3-8B41E2070E1E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D6C6D0-ED5C-804C-B2A1-0B91A4000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Affordability is Key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92200DC3-5652-494E-B5D8-4F38F2ACD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319" y="1543761"/>
            <a:ext cx="10625362" cy="499515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16F5C3-A9BC-BA41-977A-87F173FB611C}"/>
              </a:ext>
            </a:extLst>
          </p:cNvPr>
          <p:cNvSpPr txBox="1"/>
          <p:nvPr/>
        </p:nvSpPr>
        <p:spPr>
          <a:xfrm>
            <a:off x="8422701" y="520308"/>
            <a:ext cx="285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891CF2-4C13-6641-ABBF-D8091C2F42D4}"/>
              </a:ext>
            </a:extLst>
          </p:cNvPr>
          <p:cNvSpPr txBox="1"/>
          <p:nvPr/>
        </p:nvSpPr>
        <p:spPr>
          <a:xfrm>
            <a:off x="10474031" y="1856509"/>
            <a:ext cx="263237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508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441" name="Google Shape;441;p51"/>
          <p:cNvSpPr txBox="1">
            <a:spLocks noGrp="1"/>
          </p:cNvSpPr>
          <p:nvPr>
            <p:ph type="body" idx="1"/>
          </p:nvPr>
        </p:nvSpPr>
        <p:spPr>
          <a:xfrm>
            <a:off x="609600" y="1789043"/>
            <a:ext cx="10972800" cy="433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54013" lvl="0" indent="-34131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4B4B"/>
              </a:buClr>
              <a:buSzPts val="2800"/>
              <a:buFont typeface="Wingdings" pitchFamily="2" charset="2"/>
              <a:buChar char="§"/>
            </a:pPr>
            <a:r>
              <a:rPr lang="en-US" b="1" dirty="0"/>
              <a:t>From national estimates:</a:t>
            </a:r>
          </a:p>
          <a:p>
            <a:pPr lvl="1">
              <a:buClr>
                <a:srgbClr val="4B4B4B"/>
              </a:buClr>
              <a:buSzPts val="2760"/>
            </a:pPr>
            <a:r>
              <a:rPr lang="en-US" dirty="0"/>
              <a:t>25%-35% of turnover is from first- or second-year teachers</a:t>
            </a:r>
          </a:p>
          <a:p>
            <a:pPr lvl="1">
              <a:buClr>
                <a:srgbClr val="4B4B4B"/>
              </a:buClr>
              <a:buSzPts val="2760"/>
            </a:pPr>
            <a:r>
              <a:rPr lang="en-US" dirty="0"/>
              <a:t>Turnover costs range from $2.6 billion to $8 billion</a:t>
            </a:r>
          </a:p>
          <a:p>
            <a:pPr lvl="1">
              <a:buClr>
                <a:srgbClr val="4B4B4B"/>
              </a:buClr>
              <a:buSzPts val="2760"/>
            </a:pPr>
            <a:r>
              <a:rPr lang="en-US" dirty="0"/>
              <a:t>A conservative calculation: 25% of $2.6 billion is $650 million annually</a:t>
            </a:r>
          </a:p>
          <a:p>
            <a:pPr marL="354013" lvl="0" indent="-34131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4B4B"/>
              </a:buClr>
              <a:buSzPts val="2800"/>
              <a:buFont typeface="Wingdings" pitchFamily="2" charset="2"/>
              <a:buChar char="§"/>
            </a:pPr>
            <a:r>
              <a:rPr lang="en-US" b="1" dirty="0"/>
              <a:t>$650 million annually could buy</a:t>
            </a:r>
            <a:endParaRPr b="1"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2760"/>
              <a:buChar char="▫"/>
            </a:pPr>
            <a:r>
              <a:rPr lang="en-US" dirty="0"/>
              <a:t>32,000 residents or GYO teachers each year funded at $25K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2760"/>
              <a:buChar char="▫"/>
            </a:pPr>
            <a:r>
              <a:rPr lang="en-US" dirty="0"/>
              <a:t>54 million hours of tutoring at $12 an hour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2760"/>
              <a:buChar char="▫"/>
            </a:pPr>
            <a:r>
              <a:rPr lang="en-US" dirty="0"/>
              <a:t>15,800 new teachers</a:t>
            </a:r>
            <a:endParaRPr dirty="0"/>
          </a:p>
          <a:p>
            <a:pPr marL="685800" lvl="1" indent="-5334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2760"/>
              <a:buNone/>
            </a:pPr>
            <a:endParaRPr dirty="0"/>
          </a:p>
          <a:p>
            <a:pPr marL="685800" lvl="1" indent="-5334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2760"/>
              <a:buNone/>
            </a:pPr>
            <a:endParaRPr dirty="0"/>
          </a:p>
          <a:p>
            <a:pPr marL="685800" lvl="1" indent="-5334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2760"/>
              <a:buNone/>
            </a:pPr>
            <a:endParaRPr dirty="0"/>
          </a:p>
          <a:p>
            <a:pPr marL="685800" lvl="1" indent="-5334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2760"/>
              <a:buNone/>
            </a:pPr>
            <a:endParaRPr dirty="0"/>
          </a:p>
        </p:txBody>
      </p:sp>
      <p:sp>
        <p:nvSpPr>
          <p:cNvPr id="442" name="Google Shape;442;p51"/>
          <p:cNvSpPr txBox="1">
            <a:spLocks noGrp="1"/>
          </p:cNvSpPr>
          <p:nvPr>
            <p:ph type="title"/>
          </p:nvPr>
        </p:nvSpPr>
        <p:spPr>
          <a:xfrm>
            <a:off x="609600" y="178953"/>
            <a:ext cx="10972800" cy="1256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ct val="100000"/>
              <a:buFont typeface="Arial"/>
              <a:buNone/>
            </a:pPr>
            <a:r>
              <a:rPr lang="en-US" dirty="0"/>
              <a:t>Wasted Turnover Expenses Could Help Fund High-Quality Pathways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503446-339D-574A-8DA3-49F01D790F2B}"/>
              </a:ext>
            </a:extLst>
          </p:cNvPr>
          <p:cNvSpPr txBox="1"/>
          <p:nvPr/>
        </p:nvSpPr>
        <p:spPr>
          <a:xfrm>
            <a:off x="8668325" y="804847"/>
            <a:ext cx="285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673EAB-7F29-D247-9FF0-F3928C77D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045E94-CD5C-B84A-B5D2-A426415F6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85124-558E-DB4D-8384-9F0564FF0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0800" indent="0">
              <a:buNone/>
            </a:pPr>
            <a:r>
              <a:rPr lang="en-US" dirty="0"/>
              <a:t>1. </a:t>
            </a:r>
            <a:r>
              <a:rPr lang="en-US" b="1" dirty="0"/>
              <a:t>Select teacher experience resources:</a:t>
            </a:r>
            <a:endParaRPr lang="en-US" dirty="0"/>
          </a:p>
          <a:p>
            <a:pPr marL="293688" indent="0">
              <a:buNone/>
            </a:pPr>
            <a:r>
              <a:rPr lang="en-US" dirty="0" err="1"/>
              <a:t>Cardichon</a:t>
            </a:r>
            <a:r>
              <a:rPr lang="en-US" dirty="0"/>
              <a:t>, J., Darling-Hammond, L., Yang, M., Scott, C., Shields, P., &amp; Burns, D. (2020). </a:t>
            </a:r>
            <a:r>
              <a:rPr lang="en-US" i="1" dirty="0"/>
              <a:t>Inequitable opportunity to learn: Student access to certified and experienced teachers</a:t>
            </a:r>
            <a:r>
              <a:rPr lang="en-US" dirty="0"/>
              <a:t> (p. 36). Learning Policy Institute.</a:t>
            </a:r>
          </a:p>
          <a:p>
            <a:pPr marL="293688" indent="0">
              <a:buNone/>
            </a:pPr>
            <a:r>
              <a:rPr lang="en-US" dirty="0"/>
              <a:t>Ladd, H. F., &amp; Sorensen, L. C. (2017). Returns to teacher experience: Student achievement and motivation in middle school. </a:t>
            </a:r>
            <a:r>
              <a:rPr lang="en-US" i="1" dirty="0"/>
              <a:t>Education Finance and Policy</a:t>
            </a:r>
            <a:r>
              <a:rPr lang="en-US" dirty="0"/>
              <a:t>, </a:t>
            </a:r>
            <a:r>
              <a:rPr lang="en-US" i="1" dirty="0"/>
              <a:t>12</a:t>
            </a:r>
            <a:r>
              <a:rPr lang="en-US" dirty="0"/>
              <a:t>(2), 241–279.</a:t>
            </a:r>
          </a:p>
          <a:p>
            <a:pPr marL="293688" indent="0">
              <a:buNone/>
            </a:pPr>
            <a:r>
              <a:rPr lang="en-US" dirty="0" err="1"/>
              <a:t>Podolsky</a:t>
            </a:r>
            <a:r>
              <a:rPr lang="en-US" dirty="0"/>
              <a:t>, A., </a:t>
            </a:r>
            <a:r>
              <a:rPr lang="en-US" dirty="0" err="1"/>
              <a:t>Kini</a:t>
            </a:r>
            <a:r>
              <a:rPr lang="en-US" dirty="0"/>
              <a:t>, T., &amp; Darling-Hammond, L. (2019). Does teaching experience increase teacher effectiveness? A review of US research. </a:t>
            </a:r>
            <a:r>
              <a:rPr lang="en-US" i="1" dirty="0"/>
              <a:t>Journal of Professional Capital and Community</a:t>
            </a:r>
            <a:r>
              <a:rPr lang="en-US" dirty="0"/>
              <a:t>, </a:t>
            </a:r>
            <a:r>
              <a:rPr lang="en-US" i="1" dirty="0"/>
              <a:t>4</a:t>
            </a:r>
            <a:r>
              <a:rPr lang="en-US" dirty="0"/>
              <a:t>(4), 286–308. </a:t>
            </a:r>
            <a:r>
              <a:rPr lang="en-US" dirty="0">
                <a:hlinkClick r:id="rId2"/>
              </a:rPr>
              <a:t>https://doi.org/10.1108/JPCC-12-2018-0032</a:t>
            </a:r>
            <a:endParaRPr lang="en-US" dirty="0"/>
          </a:p>
          <a:p>
            <a:pPr marL="293688" indent="0">
              <a:buNone/>
            </a:pPr>
            <a:r>
              <a:rPr lang="en-US" dirty="0"/>
              <a:t>U.S. Department of Education, National Center for Education Statistics. (n.d.). </a:t>
            </a:r>
            <a:r>
              <a:rPr lang="en-US" i="1" dirty="0"/>
              <a:t>Percentage distribution of teachers in public middle and high schools, by years of teaching experience, main teaching assignment, and selected school characteristics: 2017–18</a:t>
            </a:r>
            <a:r>
              <a:rPr lang="en-US" dirty="0"/>
              <a:t> (National Teacher and Principal Survey (NTPA)). National Center for Education Statistics. Retrieved July 25, 2021, from </a:t>
            </a:r>
            <a:r>
              <a:rPr lang="en-US" dirty="0">
                <a:hlinkClick r:id="rId3"/>
              </a:rPr>
              <a:t>https://nces.ed.gov/surveys/ntps/tables/ntps1718_20081704_t1n.asp</a:t>
            </a:r>
            <a:endParaRPr lang="en-US" dirty="0"/>
          </a:p>
          <a:p>
            <a:pPr marL="50800" indent="0">
              <a:buNone/>
            </a:pPr>
            <a:r>
              <a:rPr lang="en-US" dirty="0"/>
              <a:t>2. </a:t>
            </a:r>
            <a:r>
              <a:rPr lang="en-US" b="1" dirty="0"/>
              <a:t>Select teacher turnover impact resources:</a:t>
            </a:r>
            <a:endParaRPr lang="en-US" dirty="0"/>
          </a:p>
          <a:p>
            <a:pPr marL="239713" indent="0">
              <a:buNone/>
            </a:pPr>
            <a:r>
              <a:rPr lang="en-US" dirty="0"/>
              <a:t>Carver-Thomas, D., &amp; Darling-Hammond, L. (2017). </a:t>
            </a:r>
            <a:r>
              <a:rPr lang="en-US" i="1" dirty="0"/>
              <a:t>Teacher turnover: Why it matters and what we can do about it</a:t>
            </a:r>
            <a:r>
              <a:rPr lang="en-US" dirty="0"/>
              <a:t>. Learning Policy Institute. </a:t>
            </a:r>
            <a:r>
              <a:rPr lang="en-US" dirty="0">
                <a:hlinkClick r:id="rId4"/>
              </a:rPr>
              <a:t>http://bit.ly/2w691jU</a:t>
            </a:r>
            <a:endParaRPr lang="en-US" dirty="0"/>
          </a:p>
          <a:p>
            <a:pPr marL="239713" indent="0">
              <a:buNone/>
            </a:pPr>
            <a:r>
              <a:rPr lang="en-US" dirty="0" err="1"/>
              <a:t>Ronfeldt</a:t>
            </a:r>
            <a:r>
              <a:rPr lang="en-US" dirty="0"/>
              <a:t>, M., Loeb, S., Wyckoff, J. (2013). How teacher turnover harms student achievement</a:t>
            </a:r>
            <a:r>
              <a:rPr lang="en-US" i="1" dirty="0"/>
              <a:t>. American Educational Research Journal</a:t>
            </a:r>
            <a:r>
              <a:rPr lang="en-US" dirty="0"/>
              <a:t>, 50(1), 4-36. </a:t>
            </a:r>
            <a:r>
              <a:rPr lang="en-US" dirty="0">
                <a:hlinkClick r:id="rId5"/>
              </a:rPr>
              <a:t>https://cepa.stanford.edu/content/how-teacher-turnover-harms-student-achievement</a:t>
            </a:r>
            <a:endParaRPr lang="en-US" dirty="0"/>
          </a:p>
          <a:p>
            <a:pPr marL="239713" indent="0">
              <a:buNone/>
            </a:pPr>
            <a:r>
              <a:rPr lang="en-US" dirty="0"/>
              <a:t>Simon, N. S., &amp; Moore Johnson, S. (2015). Teacher Turnover in High-Poverty Schools: What We Know and Can Do. </a:t>
            </a:r>
            <a:r>
              <a:rPr lang="en-US" i="1" dirty="0"/>
              <a:t>Teachers College Record</a:t>
            </a:r>
            <a:r>
              <a:rPr lang="en-US" dirty="0"/>
              <a:t>, </a:t>
            </a:r>
            <a:r>
              <a:rPr lang="en-US" i="1" dirty="0"/>
              <a:t>117</a:t>
            </a:r>
            <a:r>
              <a:rPr lang="en-US" dirty="0"/>
              <a:t>(3), 1–36.</a:t>
            </a:r>
          </a:p>
          <a:p>
            <a:pPr marL="239713" indent="0">
              <a:buNone/>
            </a:pPr>
            <a:r>
              <a:rPr lang="en-US" dirty="0"/>
              <a:t>Williams, II, W., Adrien, R., Murthy, C., &amp; </a:t>
            </a:r>
            <a:r>
              <a:rPr lang="en-US" dirty="0" err="1"/>
              <a:t>Pietryka</a:t>
            </a:r>
            <a:r>
              <a:rPr lang="en-US" dirty="0"/>
              <a:t>, D. (2016). </a:t>
            </a:r>
            <a:r>
              <a:rPr lang="en-US" i="1" dirty="0"/>
              <a:t>Equitable access to excellent educators: An analysis of states’ educator equity plans</a:t>
            </a:r>
            <a:r>
              <a:rPr lang="en-US" dirty="0"/>
              <a:t> (pp. 1–41). </a:t>
            </a:r>
            <a:r>
              <a:rPr lang="en-US" dirty="0" err="1"/>
              <a:t>Westat</a:t>
            </a:r>
            <a:r>
              <a:rPr lang="en-US" dirty="0"/>
              <a:t> Equity Team, for U.S. DOE. </a:t>
            </a:r>
            <a:r>
              <a:rPr lang="en-US" dirty="0">
                <a:hlinkClick r:id="rId6"/>
              </a:rPr>
              <a:t>https://bit.ly/2FgnSIc</a:t>
            </a:r>
            <a:endParaRPr lang="en-US" dirty="0"/>
          </a:p>
          <a:p>
            <a:pPr marL="293688" indent="0">
              <a:buNone/>
            </a:pPr>
            <a:endParaRPr lang="en-US" dirty="0"/>
          </a:p>
          <a:p>
            <a:pPr marL="293688" indent="0">
              <a:buNone/>
            </a:pPr>
            <a:endParaRPr lang="en-US" dirty="0"/>
          </a:p>
          <a:p>
            <a:pPr marL="29368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06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3D8F3C-A56F-2A40-A1F5-C4128FC8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7EFB-743F-1447-9EF3-8B41E2070E1E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4D357-7B62-444D-887D-9FA734719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3FE28-FA23-A643-878B-37845983C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24130"/>
            <a:ext cx="10972800" cy="5503670"/>
          </a:xfrm>
        </p:spPr>
        <p:txBody>
          <a:bodyPr>
            <a:normAutofit fontScale="47500" lnSpcReduction="20000"/>
          </a:bodyPr>
          <a:lstStyle/>
          <a:p>
            <a:pPr marL="50800" indent="0">
              <a:buNone/>
            </a:pPr>
            <a:r>
              <a:rPr lang="en-US" b="1" dirty="0"/>
              <a:t>3. Select diversity resources</a:t>
            </a:r>
          </a:p>
          <a:p>
            <a:pPr marL="346075" indent="0">
              <a:buNone/>
            </a:pPr>
            <a:r>
              <a:rPr lang="en-US" dirty="0"/>
              <a:t>Albert Shanker Institute. (2015). </a:t>
            </a:r>
            <a:r>
              <a:rPr lang="en-US" i="1" dirty="0"/>
              <a:t>The state of teacher diversity</a:t>
            </a:r>
            <a:r>
              <a:rPr lang="en-US" dirty="0"/>
              <a:t>. Albert Shanker Institute. </a:t>
            </a:r>
            <a:r>
              <a:rPr lang="en-US" dirty="0">
                <a:hlinkClick r:id="rId2"/>
              </a:rPr>
              <a:t>https://bit.ly/1F9uSWG </a:t>
            </a:r>
            <a:endParaRPr lang="en-US" dirty="0"/>
          </a:p>
          <a:p>
            <a:pPr marL="346075" indent="0">
              <a:buNone/>
            </a:pPr>
            <a:r>
              <a:rPr lang="en-US" dirty="0"/>
              <a:t>Egalite, A. J., </a:t>
            </a:r>
            <a:r>
              <a:rPr lang="en-US" dirty="0" err="1"/>
              <a:t>Kisida</a:t>
            </a:r>
            <a:r>
              <a:rPr lang="en-US" dirty="0"/>
              <a:t>, B., &amp; Winters, M. A. (2015). Representation in the classroom: The effect of own-race teachers on student achievement. </a:t>
            </a:r>
            <a:r>
              <a:rPr lang="en-US" i="1" dirty="0"/>
              <a:t>Economics of Education Review</a:t>
            </a:r>
            <a:r>
              <a:rPr lang="en-US" dirty="0"/>
              <a:t>, </a:t>
            </a:r>
            <a:r>
              <a:rPr lang="en-US" i="1" dirty="0"/>
              <a:t>45</a:t>
            </a:r>
            <a:r>
              <a:rPr lang="en-US" dirty="0"/>
              <a:t>, 44–52.</a:t>
            </a:r>
          </a:p>
          <a:p>
            <a:pPr marL="346075" indent="0">
              <a:buNone/>
            </a:pPr>
            <a:r>
              <a:rPr lang="en-US" dirty="0" err="1"/>
              <a:t>Gershenson</a:t>
            </a:r>
            <a:r>
              <a:rPr lang="en-US" dirty="0"/>
              <a:t>, S., Hart, C. M., Hyman, J., Lindsay, C., &amp; Papageorge, N. (2018). </a:t>
            </a:r>
            <a:r>
              <a:rPr lang="en-US" i="1" dirty="0"/>
              <a:t>The long-run impacts of same-race teachers</a:t>
            </a:r>
            <a:r>
              <a:rPr lang="en-US" dirty="0"/>
              <a:t> (No. w25254; p. 65). National Bureau of Economic Research. </a:t>
            </a:r>
            <a:r>
              <a:rPr lang="en-US" dirty="0">
                <a:hlinkClick r:id="rId3"/>
              </a:rPr>
              <a:t>https://doi.org/10.3386/w25254</a:t>
            </a:r>
            <a:endParaRPr lang="en-US" dirty="0"/>
          </a:p>
          <a:p>
            <a:pPr marL="346075" indent="0">
              <a:buNone/>
            </a:pPr>
            <a:r>
              <a:rPr lang="en-US" dirty="0"/>
              <a:t>Lindsay, C. A., &amp; Hart, C. M. D. (2017). Exposure to Same-Race Teachers and Student Disciplinary Outcomes for Black Students in North Carolina. </a:t>
            </a:r>
            <a:r>
              <a:rPr lang="en-US" i="1" dirty="0"/>
              <a:t>Educational Evaluation and Policy Analysis</a:t>
            </a:r>
            <a:r>
              <a:rPr lang="en-US" dirty="0"/>
              <a:t>, </a:t>
            </a:r>
            <a:r>
              <a:rPr lang="en-US" i="1" dirty="0"/>
              <a:t>39</a:t>
            </a:r>
            <a:r>
              <a:rPr lang="en-US" dirty="0"/>
              <a:t>(3), 485–510.</a:t>
            </a:r>
          </a:p>
          <a:p>
            <a:pPr marL="346075" indent="0">
              <a:buNone/>
            </a:pPr>
            <a:r>
              <a:rPr lang="en-US" dirty="0" err="1"/>
              <a:t>Rotherham</a:t>
            </a:r>
            <a:r>
              <a:rPr lang="en-US" dirty="0"/>
              <a:t>, A. J., &amp; Gold, T. (2021). </a:t>
            </a:r>
            <a:r>
              <a:rPr lang="en-US" i="1" dirty="0"/>
              <a:t>Window of opportunity: How states and localities can use federal rescue plan dollars to diversify their teacher workforce</a:t>
            </a:r>
            <a:r>
              <a:rPr lang="en-US" dirty="0"/>
              <a:t>. Bellwether Education Partners. </a:t>
            </a:r>
            <a:r>
              <a:rPr lang="en-US" dirty="0">
                <a:hlinkClick r:id="rId4"/>
              </a:rPr>
              <a:t>https://bellwethereducation.org/sites/default/files/Bellwether_%20ARP%20Teacher%20Diversity%20Publication_Final.pdf</a:t>
            </a:r>
            <a:endParaRPr lang="en-US" dirty="0"/>
          </a:p>
          <a:p>
            <a:pPr marL="346075" indent="0">
              <a:buNone/>
            </a:pPr>
            <a:r>
              <a:rPr lang="en-US" dirty="0"/>
              <a:t>U.S. Department of Education, Office of Planning, Evaluation and Policy &amp; Development, Policy and Program Studies Service. (2016). </a:t>
            </a:r>
            <a:r>
              <a:rPr lang="en-US" i="1" dirty="0"/>
              <a:t>The State of Racial Diversity in the Educator Workforce</a:t>
            </a:r>
            <a:r>
              <a:rPr lang="en-US" dirty="0"/>
              <a:t> (p. 42).</a:t>
            </a:r>
          </a:p>
          <a:p>
            <a:pPr marL="50800" indent="0">
              <a:buNone/>
            </a:pPr>
            <a:r>
              <a:rPr lang="en-US" b="1" dirty="0"/>
              <a:t>4. Select pathway resources</a:t>
            </a:r>
          </a:p>
          <a:p>
            <a:pPr marL="342900" indent="0">
              <a:buNone/>
            </a:pPr>
            <a:r>
              <a:rPr lang="en-US" dirty="0" err="1"/>
              <a:t>Cardichon</a:t>
            </a:r>
            <a:r>
              <a:rPr lang="en-US" dirty="0"/>
              <a:t>, J., Darling-Hammond, L., Yang, M., Scott, C., Shields, P., &amp; Burns, D. (2020). </a:t>
            </a:r>
            <a:r>
              <a:rPr lang="en-US" i="1" dirty="0"/>
              <a:t>Inequitable opportunity to learn: Student access to certified and experienced teachers</a:t>
            </a:r>
            <a:r>
              <a:rPr lang="en-US" dirty="0"/>
              <a:t> (p. 36). Learning Policy Institute. </a:t>
            </a:r>
          </a:p>
          <a:p>
            <a:pPr marL="342900" indent="0">
              <a:buNone/>
            </a:pPr>
            <a:r>
              <a:rPr lang="en-US" dirty="0"/>
              <a:t>DeMoss, K., </a:t>
            </a:r>
            <a:r>
              <a:rPr lang="en-US" dirty="0" err="1"/>
              <a:t>Bottamini</a:t>
            </a:r>
            <a:r>
              <a:rPr lang="en-US" dirty="0"/>
              <a:t>, G., Fallon, B., </a:t>
            </a:r>
            <a:r>
              <a:rPr lang="en-US" dirty="0" err="1"/>
              <a:t>Mansukhani</a:t>
            </a:r>
            <a:r>
              <a:rPr lang="en-US" dirty="0"/>
              <a:t>, D., Mills, G., &amp; </a:t>
            </a:r>
            <a:r>
              <a:rPr lang="en-US" dirty="0" err="1"/>
              <a:t>Thomases</a:t>
            </a:r>
            <a:r>
              <a:rPr lang="en-US" dirty="0"/>
              <a:t>, J. (2017). </a:t>
            </a:r>
            <a:r>
              <a:rPr lang="en-US" i="1" dirty="0"/>
              <a:t>Clearing the path: Redesigning teacher preparation for the public good</a:t>
            </a:r>
            <a:r>
              <a:rPr lang="en-US" dirty="0"/>
              <a:t>. Bank Street College of Education, </a:t>
            </a:r>
            <a:r>
              <a:rPr lang="en-US" i="1" dirty="0"/>
              <a:t>Prepared To Teach</a:t>
            </a:r>
            <a:r>
              <a:rPr lang="en-US" dirty="0"/>
              <a:t>.</a:t>
            </a:r>
          </a:p>
          <a:p>
            <a:pPr marL="342900" indent="0">
              <a:buNone/>
            </a:pPr>
            <a:r>
              <a:rPr lang="en-US" dirty="0"/>
              <a:t>Eileen </a:t>
            </a:r>
            <a:r>
              <a:rPr lang="en-US" dirty="0" err="1"/>
              <a:t>Horng</a:t>
            </a:r>
            <a:r>
              <a:rPr lang="en-US" dirty="0"/>
              <a:t>, Xinhua Zheng, Ira Lit, &amp; Linda Darling-Hammond. (2015). </a:t>
            </a:r>
            <a:r>
              <a:rPr lang="en-US" i="1" dirty="0"/>
              <a:t>The preparation, professional pathways, and effectiveness of Bank Street graduates</a:t>
            </a:r>
            <a:r>
              <a:rPr lang="en-US" dirty="0"/>
              <a:t>. Stanford Center for Opportunity in Education. </a:t>
            </a:r>
            <a:r>
              <a:rPr lang="en-US" dirty="0">
                <a:hlinkClick r:id="rId5"/>
              </a:rPr>
              <a:t>http://bit.ly/2D6mk67</a:t>
            </a:r>
            <a:endParaRPr lang="en-US" dirty="0"/>
          </a:p>
          <a:p>
            <a:pPr marL="342900" indent="0">
              <a:buNone/>
            </a:pPr>
            <a:r>
              <a:rPr lang="en-US" dirty="0"/>
              <a:t>Grossman, P., &amp; Loeb, S. (2008). </a:t>
            </a:r>
            <a:r>
              <a:rPr lang="en-US" i="1" dirty="0"/>
              <a:t>Alternative routes to teaching: Mapping the new landscape of teacher education</a:t>
            </a:r>
            <a:r>
              <a:rPr lang="en-US" dirty="0"/>
              <a:t>. Harvard Education Press.</a:t>
            </a:r>
          </a:p>
          <a:p>
            <a:pPr marL="342900" indent="0">
              <a:buNone/>
            </a:pPr>
            <a:r>
              <a:rPr lang="en-US" i="1" dirty="0"/>
              <a:t>Grow your own educators</a:t>
            </a:r>
            <a:r>
              <a:rPr lang="en-US" dirty="0"/>
              <a:t>. (n.d.). New America. Retrieved July 26, 2021, from </a:t>
            </a:r>
            <a:r>
              <a:rPr lang="en-US" dirty="0">
                <a:hlinkClick r:id="rId6"/>
              </a:rPr>
              <a:t>http://newamerica.org/education-policy/grow-your-own-educators/</a:t>
            </a:r>
            <a:endParaRPr lang="en-US" dirty="0"/>
          </a:p>
          <a:p>
            <a:pPr marL="342900" indent="0">
              <a:buNone/>
            </a:pPr>
            <a:r>
              <a:rPr lang="en-US" dirty="0"/>
              <a:t>Guha, R., &amp; </a:t>
            </a:r>
            <a:r>
              <a:rPr lang="en-US" dirty="0" err="1"/>
              <a:t>Kini</a:t>
            </a:r>
            <a:r>
              <a:rPr lang="en-US" dirty="0"/>
              <a:t>, T. (2016). </a:t>
            </a:r>
            <a:r>
              <a:rPr lang="en-US" i="1" dirty="0"/>
              <a:t>Teacher residencies: Building a high-quality, sustainable workforce</a:t>
            </a:r>
            <a:r>
              <a:rPr lang="en-US" dirty="0"/>
              <a:t>. Learning Policy Institute. </a:t>
            </a:r>
            <a:r>
              <a:rPr lang="en-US" dirty="0">
                <a:hlinkClick r:id="rId7"/>
              </a:rPr>
              <a:t>http://bit.ly/2phcQwi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06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EA8DFD-062F-014D-9846-0E3374E8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7EFB-743F-1447-9EF3-8B41E2070E1E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76C825-7B28-8E4A-89F7-4ECD9563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(continued)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7EC9E-BD4F-CC4F-8249-6CC95045D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0800" indent="0">
              <a:buNone/>
            </a:pPr>
            <a:r>
              <a:rPr lang="en-US" b="1" dirty="0"/>
              <a:t>5. Select residency &amp; GYO resources</a:t>
            </a:r>
          </a:p>
          <a:p>
            <a:pPr marL="279400" indent="0">
              <a:buNone/>
            </a:pPr>
            <a:r>
              <a:rPr lang="en-US" dirty="0"/>
              <a:t>DeMoss, K., </a:t>
            </a:r>
            <a:r>
              <a:rPr lang="en-US" dirty="0" err="1"/>
              <a:t>Bottamini</a:t>
            </a:r>
            <a:r>
              <a:rPr lang="en-US" dirty="0"/>
              <a:t>, G., Fallon, B., </a:t>
            </a:r>
            <a:r>
              <a:rPr lang="en-US" dirty="0" err="1"/>
              <a:t>Mansukhani</a:t>
            </a:r>
            <a:r>
              <a:rPr lang="en-US" dirty="0"/>
              <a:t>, D., Mills, G., &amp; </a:t>
            </a:r>
            <a:r>
              <a:rPr lang="en-US" dirty="0" err="1"/>
              <a:t>Thomases</a:t>
            </a:r>
            <a:r>
              <a:rPr lang="en-US" dirty="0"/>
              <a:t>, J. (2017). </a:t>
            </a:r>
            <a:r>
              <a:rPr lang="en-US" i="1" dirty="0"/>
              <a:t>Clearing the path: Redesigning teacher preparation for the public good</a:t>
            </a:r>
            <a:r>
              <a:rPr lang="en-US" dirty="0"/>
              <a:t>. Bank Street College of Education, </a:t>
            </a:r>
            <a:r>
              <a:rPr lang="en-US" i="1" dirty="0"/>
              <a:t>Prepared To Teach</a:t>
            </a:r>
            <a:r>
              <a:rPr lang="en-US" dirty="0"/>
              <a:t>. Appendix 2.</a:t>
            </a:r>
          </a:p>
          <a:p>
            <a:pPr marL="279400" indent="0">
              <a:buNone/>
            </a:pPr>
            <a:r>
              <a:rPr lang="en-US" dirty="0"/>
              <a:t>Eisner, R., </a:t>
            </a:r>
            <a:r>
              <a:rPr lang="en-US" dirty="0" err="1"/>
              <a:t>Fulbeck</a:t>
            </a:r>
            <a:r>
              <a:rPr lang="en-US" dirty="0"/>
              <a:t>, E., Zhu, B., </a:t>
            </a:r>
            <a:r>
              <a:rPr lang="en-US" dirty="0" err="1"/>
              <a:t>Citkowicz</a:t>
            </a:r>
            <a:r>
              <a:rPr lang="en-US" dirty="0"/>
              <a:t>, M., &amp; </a:t>
            </a:r>
            <a:r>
              <a:rPr lang="en-US" dirty="0" err="1"/>
              <a:t>Manzeske</a:t>
            </a:r>
            <a:r>
              <a:rPr lang="en-US" dirty="0"/>
              <a:t>, D. (2017, March 16). </a:t>
            </a:r>
            <a:r>
              <a:rPr lang="en-US" i="1" dirty="0"/>
              <a:t>Examining the impact of Denver Teacher Residency on teacher retention, teacher effectiveness, and student achievement</a:t>
            </a:r>
            <a:r>
              <a:rPr lang="en-US" dirty="0"/>
              <a:t>. Association for Education Finance Policy, Washington, D.C. </a:t>
            </a:r>
            <a:r>
              <a:rPr lang="en-US" dirty="0">
                <a:hlinkClick r:id="rId2"/>
              </a:rPr>
              <a:t>http://bit.ly/2EaQciy</a:t>
            </a:r>
            <a:endParaRPr lang="en-US" dirty="0"/>
          </a:p>
          <a:p>
            <a:pPr marL="279400" indent="0">
              <a:buNone/>
            </a:pPr>
            <a:r>
              <a:rPr lang="en-US" dirty="0"/>
              <a:t>Fortner, C. K., Kershaw, D. C., Bastian, K. C., &amp; Lynn, H. H. (2015). Learning by doing: The characteristics, effectiveness, and persistence of teachers who were teaching assistants first. </a:t>
            </a:r>
            <a:r>
              <a:rPr lang="en-US" i="1" dirty="0"/>
              <a:t>Teachers College Record</a:t>
            </a:r>
            <a:r>
              <a:rPr lang="en-US" dirty="0"/>
              <a:t>, 30. </a:t>
            </a:r>
          </a:p>
          <a:p>
            <a:pPr marL="279400" indent="0">
              <a:buNone/>
            </a:pPr>
            <a:r>
              <a:rPr lang="en-US" i="1" dirty="0"/>
              <a:t>Grow your own educators</a:t>
            </a:r>
            <a:r>
              <a:rPr lang="en-US" dirty="0"/>
              <a:t>. (n.d.). New America. Retrieved July 26, 2021, from </a:t>
            </a:r>
            <a:r>
              <a:rPr lang="en-US" dirty="0">
                <a:hlinkClick r:id="rId3"/>
              </a:rPr>
              <a:t>http://newamerica.org/education-policy/grow-your-own-educators/</a:t>
            </a:r>
            <a:endParaRPr lang="en-US" dirty="0"/>
          </a:p>
          <a:p>
            <a:pPr marL="279400" indent="0">
              <a:buNone/>
            </a:pPr>
            <a:r>
              <a:rPr lang="en-US" dirty="0"/>
              <a:t>Guha, R., &amp; </a:t>
            </a:r>
            <a:r>
              <a:rPr lang="en-US" dirty="0" err="1"/>
              <a:t>Kini</a:t>
            </a:r>
            <a:r>
              <a:rPr lang="en-US" dirty="0"/>
              <a:t>, T. (2016). </a:t>
            </a:r>
            <a:r>
              <a:rPr lang="en-US" i="1" dirty="0"/>
              <a:t>Teacher residencies: Building a high-quality, sustainable workforce</a:t>
            </a:r>
            <a:r>
              <a:rPr lang="en-US" dirty="0"/>
              <a:t>. Learning Policy Institute. </a:t>
            </a:r>
            <a:r>
              <a:rPr lang="en-US" dirty="0">
                <a:hlinkClick r:id="rId4"/>
              </a:rPr>
              <a:t>http://bit.ly/2phcQwi</a:t>
            </a:r>
            <a:endParaRPr lang="en-US" dirty="0"/>
          </a:p>
          <a:p>
            <a:pPr marL="279400" indent="0">
              <a:buNone/>
            </a:pPr>
            <a:r>
              <a:rPr lang="en-US" i="1" dirty="0"/>
              <a:t>Memphis teacher residency</a:t>
            </a:r>
            <a:r>
              <a:rPr lang="en-US" dirty="0"/>
              <a:t>. (2016). </a:t>
            </a:r>
            <a:r>
              <a:rPr lang="en-US" dirty="0" err="1"/>
              <a:t>Tenessee</a:t>
            </a:r>
            <a:r>
              <a:rPr lang="en-US" dirty="0"/>
              <a:t> State Board of Education.</a:t>
            </a:r>
          </a:p>
          <a:p>
            <a:pPr marL="279400" indent="0">
              <a:buNone/>
            </a:pPr>
            <a:r>
              <a:rPr lang="en-US" dirty="0" err="1"/>
              <a:t>Papay</a:t>
            </a:r>
            <a:r>
              <a:rPr lang="en-US" dirty="0"/>
              <a:t>, J. P., West, M. R., Fullerton, J. B., &amp; Kane, T. J. (2012). Does an urban teacher residency increase student achievement? Early evidence from </a:t>
            </a:r>
            <a:r>
              <a:rPr lang="en-US" dirty="0" err="1"/>
              <a:t>boston</a:t>
            </a:r>
            <a:r>
              <a:rPr lang="en-US" dirty="0"/>
              <a:t>. </a:t>
            </a:r>
            <a:r>
              <a:rPr lang="en-US" i="1" dirty="0"/>
              <a:t>Educational Evaluation and Policy Analysis</a:t>
            </a:r>
            <a:r>
              <a:rPr lang="en-US" dirty="0"/>
              <a:t>, </a:t>
            </a:r>
            <a:r>
              <a:rPr lang="en-US" i="1" dirty="0"/>
              <a:t>34</a:t>
            </a:r>
            <a:r>
              <a:rPr lang="en-US" dirty="0"/>
              <a:t>(4), 413–434.</a:t>
            </a:r>
          </a:p>
          <a:p>
            <a:pPr marL="279400" indent="0">
              <a:buNone/>
            </a:pPr>
            <a:r>
              <a:rPr lang="en-US" dirty="0"/>
              <a:t>Silva, T., McKie, A., &amp; Gleason, P. (2015). </a:t>
            </a:r>
            <a:r>
              <a:rPr lang="en-US" i="1" dirty="0"/>
              <a:t>New findings on the retention of novice teachers from teaching residency programs</a:t>
            </a:r>
            <a:r>
              <a:rPr lang="en-US" dirty="0"/>
              <a:t> (NCEE 2015-4015; NCEE Evaluation Brief). Institution for Education Sciences,. </a:t>
            </a:r>
            <a:r>
              <a:rPr lang="en-US" dirty="0">
                <a:hlinkClick r:id="rId5"/>
              </a:rPr>
              <a:t>https://bit.ly/2Ki0sWW</a:t>
            </a:r>
            <a:endParaRPr lang="en-US" dirty="0"/>
          </a:p>
          <a:p>
            <a:pPr marL="279400" indent="0">
              <a:buNone/>
            </a:pPr>
            <a:r>
              <a:rPr lang="en-US" dirty="0"/>
              <a:t>Silva, T., McKie, A., </a:t>
            </a:r>
            <a:r>
              <a:rPr lang="en-US" dirty="0" err="1"/>
              <a:t>Knechtel</a:t>
            </a:r>
            <a:r>
              <a:rPr lang="en-US" dirty="0"/>
              <a:t>, V., Gleason, P., &amp; </a:t>
            </a:r>
            <a:r>
              <a:rPr lang="en-US" dirty="0" err="1"/>
              <a:t>Makowsky</a:t>
            </a:r>
            <a:r>
              <a:rPr lang="en-US" dirty="0"/>
              <a:t>, L. (2014). </a:t>
            </a:r>
            <a:r>
              <a:rPr lang="en-US" i="1" dirty="0"/>
              <a:t>Teaching residency programs: A multisite look at a new model to prepare teachers for high-need schools</a:t>
            </a:r>
            <a:r>
              <a:rPr lang="en-US" dirty="0"/>
              <a:t> (p. 167). National Center for Education Evaluation and Regional Assistance. </a:t>
            </a:r>
            <a:r>
              <a:rPr lang="en-US" dirty="0">
                <a:hlinkClick r:id="rId6"/>
              </a:rPr>
              <a:t>https://ies.ed.gov/ncee/pubs/20154002/pdf/20154002.pdf</a:t>
            </a:r>
            <a:endParaRPr lang="en-US" dirty="0"/>
          </a:p>
          <a:p>
            <a:pPr marL="279400" indent="0">
              <a:buNone/>
            </a:pPr>
            <a:r>
              <a:rPr lang="en-US" dirty="0"/>
              <a:t>Sloan, K., Allen, A., </a:t>
            </a:r>
            <a:r>
              <a:rPr lang="en-US" dirty="0" err="1"/>
              <a:t>Blazevski</a:t>
            </a:r>
            <a:r>
              <a:rPr lang="en-US" dirty="0"/>
              <a:t>, J., Carson, F., &amp; Rockman, S. (2018). </a:t>
            </a:r>
            <a:r>
              <a:rPr lang="en-US" i="1" dirty="0"/>
              <a:t>A different, more durable model</a:t>
            </a:r>
            <a:r>
              <a:rPr lang="en-US" dirty="0"/>
              <a:t> (p. 137). Rockman et al.</a:t>
            </a:r>
          </a:p>
          <a:p>
            <a:pPr marL="279400" indent="0">
              <a:buNone/>
            </a:pPr>
            <a:r>
              <a:rPr lang="en-US" dirty="0"/>
              <a:t>Weinstein, M., &amp; </a:t>
            </a:r>
            <a:r>
              <a:rPr lang="en-US" dirty="0" err="1"/>
              <a:t>Bouadi</a:t>
            </a:r>
            <a:r>
              <a:rPr lang="en-US" dirty="0"/>
              <a:t>, S. (2017). </a:t>
            </a:r>
            <a:r>
              <a:rPr lang="en-US" i="1" dirty="0"/>
              <a:t>AMNH Master of the arts in teaching urban residency program: Final report</a:t>
            </a:r>
            <a:r>
              <a:rPr lang="en-US" dirty="0"/>
              <a:t>. Institute for Education and Social Policy. </a:t>
            </a:r>
            <a:r>
              <a:rPr lang="en-US" dirty="0">
                <a:hlinkClick r:id="rId7"/>
              </a:rPr>
              <a:t>https://bit.ly/2qZTtc1</a:t>
            </a:r>
            <a:endParaRPr lang="en-US" dirty="0"/>
          </a:p>
          <a:p>
            <a:pPr marL="508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06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534044-3B80-454F-BB22-58C26DE1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7EFB-743F-1447-9EF3-8B41E2070E1E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299BCB-2F62-DB49-BE86-E9301FC59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(continued)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D4E42-9777-024C-8EE7-B9A31A302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24128"/>
            <a:ext cx="10972800" cy="5332223"/>
          </a:xfrm>
        </p:spPr>
        <p:txBody>
          <a:bodyPr>
            <a:normAutofit fontScale="55000" lnSpcReduction="20000"/>
          </a:bodyPr>
          <a:lstStyle/>
          <a:p>
            <a:pPr marL="50800" indent="0">
              <a:buNone/>
            </a:pPr>
            <a:r>
              <a:rPr lang="en-US" b="1" dirty="0"/>
              <a:t>6. Select teacher preparation quality resources</a:t>
            </a:r>
            <a:endParaRPr lang="en-US" dirty="0"/>
          </a:p>
          <a:p>
            <a:pPr marL="279400" indent="0">
              <a:buNone/>
            </a:pPr>
            <a:r>
              <a:rPr lang="en-US" dirty="0"/>
              <a:t>AACTE Clinical Practice Commission. (2017). </a:t>
            </a:r>
            <a:r>
              <a:rPr lang="en-US" i="1" dirty="0"/>
              <a:t>A pivot toward clinical practice, its lexicon, and renewing the profession of teaching</a:t>
            </a:r>
            <a:r>
              <a:rPr lang="en-US" dirty="0"/>
              <a:t> [Draft Executive Summary]. </a:t>
            </a:r>
            <a:r>
              <a:rPr lang="en-US" dirty="0">
                <a:hlinkClick r:id="rId2"/>
              </a:rPr>
              <a:t>https://bit.ly/3b4hF2V</a:t>
            </a:r>
            <a:endParaRPr lang="en-US" dirty="0"/>
          </a:p>
          <a:p>
            <a:pPr marL="279400" indent="0">
              <a:buNone/>
            </a:pPr>
            <a:r>
              <a:rPr lang="en-US" dirty="0"/>
              <a:t>Coffman, A. N., Patterson, R., Raabe, B., &amp; Eubanks, S. (2014). </a:t>
            </a:r>
            <a:r>
              <a:rPr lang="en-US" i="1" dirty="0"/>
              <a:t>Teacher </a:t>
            </a:r>
            <a:r>
              <a:rPr lang="en-US" i="1" dirty="0" err="1"/>
              <a:t>residencies:Redefining</a:t>
            </a:r>
            <a:r>
              <a:rPr lang="en-US" i="1" dirty="0"/>
              <a:t> preparation through partnerships</a:t>
            </a:r>
            <a:r>
              <a:rPr lang="en-US" dirty="0"/>
              <a:t>. National Education Association.</a:t>
            </a:r>
          </a:p>
          <a:p>
            <a:pPr marL="279400" indent="0">
              <a:buNone/>
            </a:pPr>
            <a:r>
              <a:rPr lang="en-US" dirty="0"/>
              <a:t>Darling-Hammond, L., &amp; Oakes, J. (2019). </a:t>
            </a:r>
            <a:r>
              <a:rPr lang="en-US" i="1" dirty="0"/>
              <a:t>Preparing teachers for deeper learning</a:t>
            </a:r>
            <a:r>
              <a:rPr lang="en-US" dirty="0"/>
              <a:t>. Harvard Education Press.</a:t>
            </a:r>
          </a:p>
          <a:p>
            <a:pPr marL="279400" indent="0">
              <a:buNone/>
            </a:pPr>
            <a:r>
              <a:rPr lang="en-US" dirty="0"/>
              <a:t>Gibney, D. T., Rutherford-Quach, S., </a:t>
            </a:r>
            <a:r>
              <a:rPr lang="en-US" dirty="0" err="1"/>
              <a:t>Milby</a:t>
            </a:r>
            <a:r>
              <a:rPr lang="en-US" dirty="0"/>
              <a:t>, A., Lam, A., &amp; White, M. E. (2020). </a:t>
            </a:r>
            <a:r>
              <a:rPr lang="en-US" i="1" dirty="0"/>
              <a:t>Building strong partnerships to improve clinically oriented teacher preparation</a:t>
            </a:r>
            <a:r>
              <a:rPr lang="en-US" dirty="0"/>
              <a:t> (p. 68). </a:t>
            </a:r>
            <a:r>
              <a:rPr lang="en-US" dirty="0" err="1"/>
              <a:t>WestEd</a:t>
            </a:r>
            <a:r>
              <a:rPr lang="en-US" dirty="0"/>
              <a:t>.</a:t>
            </a:r>
          </a:p>
          <a:p>
            <a:pPr marL="279400" indent="0">
              <a:buNone/>
            </a:pPr>
            <a:r>
              <a:rPr lang="en-US" dirty="0"/>
              <a:t>Guha, R., &amp; </a:t>
            </a:r>
            <a:r>
              <a:rPr lang="en-US" dirty="0" err="1"/>
              <a:t>Kini</a:t>
            </a:r>
            <a:r>
              <a:rPr lang="en-US" dirty="0"/>
              <a:t>, T. (2016). </a:t>
            </a:r>
            <a:r>
              <a:rPr lang="en-US" i="1" dirty="0"/>
              <a:t>Teacher residencies: Building a high-quality, sustainable workforce</a:t>
            </a:r>
            <a:r>
              <a:rPr lang="en-US" dirty="0"/>
              <a:t>. Learning Policy Institute. </a:t>
            </a:r>
            <a:r>
              <a:rPr lang="en-US" dirty="0">
                <a:hlinkClick r:id="rId3"/>
              </a:rPr>
              <a:t>http://bit.ly/2phcQwi</a:t>
            </a:r>
            <a:endParaRPr lang="en-US" dirty="0"/>
          </a:p>
          <a:p>
            <a:pPr marL="279400" indent="0">
              <a:buNone/>
            </a:pPr>
            <a:r>
              <a:rPr lang="en-US" dirty="0"/>
              <a:t>Paull, Z., DeMoss, K., &amp; </a:t>
            </a:r>
            <a:r>
              <a:rPr lang="en-US" dirty="0" err="1"/>
              <a:t>Mansukhani</a:t>
            </a:r>
            <a:r>
              <a:rPr lang="en-US" dirty="0"/>
              <a:t>, D. (2021). </a:t>
            </a:r>
            <a:r>
              <a:rPr lang="en-US" i="1" dirty="0"/>
              <a:t>Aspiring for more: Deeper partnerships for sustainable residencies</a:t>
            </a:r>
            <a:r>
              <a:rPr lang="en-US" dirty="0"/>
              <a:t> (p. 29). Prepared To Teach, Bank Street College of Education. </a:t>
            </a:r>
            <a:r>
              <a:rPr lang="en-US" dirty="0">
                <a:hlinkClick r:id="rId4"/>
              </a:rPr>
              <a:t>http://tiny.cc/aspireformore</a:t>
            </a:r>
            <a:endParaRPr lang="en-US" b="1" dirty="0"/>
          </a:p>
          <a:p>
            <a:pPr marL="50800" indent="0">
              <a:buNone/>
            </a:pPr>
            <a:r>
              <a:rPr lang="en-US" b="1" dirty="0"/>
              <a:t>7. Select affordability resources</a:t>
            </a:r>
          </a:p>
          <a:p>
            <a:pPr marL="279400" indent="0">
              <a:buNone/>
            </a:pPr>
            <a:r>
              <a:rPr lang="en-US" dirty="0" err="1"/>
              <a:t>Altonji</a:t>
            </a:r>
            <a:r>
              <a:rPr lang="en-US" dirty="0"/>
              <a:t>, J. G., &amp; Zimmerman, S. D. (2017). </a:t>
            </a:r>
            <a:r>
              <a:rPr lang="en-US" i="1" dirty="0"/>
              <a:t>The costs of and net returns to college major</a:t>
            </a:r>
            <a:r>
              <a:rPr lang="en-US" dirty="0"/>
              <a:t> (Working Paper No. 2309; pp. 1–47). National Bureau of Economic Research. </a:t>
            </a:r>
            <a:r>
              <a:rPr lang="en-US" dirty="0">
                <a:hlinkClick r:id="rId5"/>
              </a:rPr>
              <a:t>http://www.nber.org/papers/w23029</a:t>
            </a:r>
            <a:endParaRPr lang="en-US" dirty="0"/>
          </a:p>
          <a:p>
            <a:pPr marL="279400" indent="0">
              <a:buNone/>
            </a:pPr>
            <a:r>
              <a:rPr lang="en-US" dirty="0"/>
              <a:t>Carnevale, A. P., Smith, N., Melton, M., &amp; Price, E. W. (2015). </a:t>
            </a:r>
            <a:r>
              <a:rPr lang="en-US" i="1" dirty="0"/>
              <a:t>Learning while earning: The new normal</a:t>
            </a:r>
            <a:r>
              <a:rPr lang="en-US" dirty="0"/>
              <a:t>. Georgetown University Center on Education and the Workforce. </a:t>
            </a:r>
            <a:r>
              <a:rPr lang="en-US" dirty="0">
                <a:hlinkClick r:id="rId6"/>
              </a:rPr>
              <a:t>https://bit.ly/2Jv26TI</a:t>
            </a:r>
            <a:endParaRPr lang="en-US" dirty="0"/>
          </a:p>
          <a:p>
            <a:pPr marL="279400" indent="0">
              <a:buNone/>
            </a:pPr>
            <a:r>
              <a:rPr lang="en-US" dirty="0"/>
              <a:t>College Board. (2019). </a:t>
            </a:r>
            <a:r>
              <a:rPr lang="en-US" i="1" dirty="0"/>
              <a:t>Trends in College Pricing 2019</a:t>
            </a:r>
            <a:r>
              <a:rPr lang="en-US" dirty="0"/>
              <a:t> (No. 01469–962; Trends in Higher Education, p. 36). College Board. </a:t>
            </a:r>
            <a:r>
              <a:rPr lang="en-US" dirty="0">
                <a:hlinkClick r:id="rId7"/>
              </a:rPr>
              <a:t>https://research.collegeboard.org/pdf/trends-college-pricing-2019-full-report.pdf</a:t>
            </a:r>
            <a:endParaRPr lang="en-US" dirty="0"/>
          </a:p>
          <a:p>
            <a:pPr marL="508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12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520156-B1F0-0F4B-BFA4-868FE555B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7EFB-743F-1447-9EF3-8B41E2070E1E}" type="slidenum">
              <a:rPr lang="en-US" smtClean="0"/>
              <a:t>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DD281E-6CE5-6846-ACE7-D9CBA8364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(continued)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9E05B-2BAA-4F46-BCA5-09BBE9954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0800" indent="0">
              <a:buNone/>
            </a:pPr>
            <a:r>
              <a:rPr lang="en-US" b="1" dirty="0"/>
              <a:t>7. Select affordability resources (cont’d)</a:t>
            </a:r>
            <a:endParaRPr lang="en-US" dirty="0"/>
          </a:p>
          <a:p>
            <a:pPr marL="279400" indent="0">
              <a:buNone/>
            </a:pPr>
            <a:r>
              <a:rPr lang="en-US" dirty="0"/>
              <a:t>Dennis, H., DeMoss, K., &amp; </a:t>
            </a:r>
            <a:r>
              <a:rPr lang="en-US" dirty="0" err="1"/>
              <a:t>Mansukhani</a:t>
            </a:r>
            <a:r>
              <a:rPr lang="en-US" dirty="0"/>
              <a:t>, D. (2021). </a:t>
            </a:r>
            <a:r>
              <a:rPr lang="en-US" i="1" dirty="0"/>
              <a:t>The affordability imperative: Creating equitable access to quality teacher preparation</a:t>
            </a:r>
            <a:r>
              <a:rPr lang="en-US" dirty="0"/>
              <a:t>. Bank Street College of Education, Prepared To Teach.</a:t>
            </a:r>
          </a:p>
          <a:p>
            <a:pPr marL="279400" indent="0">
              <a:buNone/>
            </a:pPr>
            <a:r>
              <a:rPr lang="en-US" dirty="0" err="1"/>
              <a:t>Hershbein</a:t>
            </a:r>
            <a:r>
              <a:rPr lang="en-US" dirty="0"/>
              <a:t>, B., Harris, B., &amp; Kearney, M. (2014). </a:t>
            </a:r>
            <a:r>
              <a:rPr lang="en-US" i="1" dirty="0"/>
              <a:t>Major decisions: Graduates’ earnings growth and debt repayment</a:t>
            </a:r>
            <a:r>
              <a:rPr lang="en-US" dirty="0"/>
              <a:t>. The Hamilton Project. </a:t>
            </a:r>
            <a:r>
              <a:rPr lang="en-US" dirty="0">
                <a:hlinkClick r:id="rId2"/>
              </a:rPr>
              <a:t>http://bit.ly/2FFV7G1</a:t>
            </a:r>
            <a:endParaRPr lang="en-US" dirty="0"/>
          </a:p>
          <a:p>
            <a:pPr marL="279400" indent="0">
              <a:buNone/>
            </a:pPr>
            <a:r>
              <a:rPr lang="en-US" dirty="0"/>
              <a:t>King, J. E. (2019). </a:t>
            </a:r>
            <a:r>
              <a:rPr lang="en-US" i="1" dirty="0"/>
              <a:t>Education students and diversity: A review of new evidence</a:t>
            </a:r>
            <a:r>
              <a:rPr lang="en-US" dirty="0"/>
              <a:t> (p. 16). American Association of Colleges for Teacher Education.</a:t>
            </a:r>
          </a:p>
          <a:p>
            <a:pPr marL="279400" indent="0">
              <a:buNone/>
            </a:pPr>
            <a:r>
              <a:rPr lang="en-US" dirty="0" err="1"/>
              <a:t>Mansukhani</a:t>
            </a:r>
            <a:r>
              <a:rPr lang="en-US" dirty="0"/>
              <a:t>, D., &amp; Santos, F. (2021). </a:t>
            </a:r>
            <a:r>
              <a:rPr lang="en-US" i="1" dirty="0"/>
              <a:t>#</a:t>
            </a:r>
            <a:r>
              <a:rPr lang="en-US" i="1" dirty="0" err="1"/>
              <a:t>MoreLearningLessDebt</a:t>
            </a:r>
            <a:r>
              <a:rPr lang="en-US" i="1" dirty="0"/>
              <a:t>: Voices of Aspiring Teachers on Why Money Matters</a:t>
            </a:r>
            <a:r>
              <a:rPr lang="en-US" dirty="0"/>
              <a:t>. Prepared To Teach, Bank Street College of Education. </a:t>
            </a:r>
            <a:r>
              <a:rPr lang="en-US" dirty="0">
                <a:hlinkClick r:id="rId3"/>
              </a:rPr>
              <a:t>tiny.cc/morelearningreport</a:t>
            </a:r>
            <a:endParaRPr lang="en-US" b="1" dirty="0"/>
          </a:p>
          <a:p>
            <a:pPr marL="50800" indent="0">
              <a:buNone/>
            </a:pPr>
            <a:r>
              <a:rPr lang="en-US" b="1" dirty="0"/>
              <a:t>8. Select turnover cost resources</a:t>
            </a:r>
          </a:p>
          <a:p>
            <a:pPr marL="279400" indent="0">
              <a:buNone/>
            </a:pPr>
            <a:r>
              <a:rPr lang="en-US" dirty="0"/>
              <a:t>Barnes, G., Crowe, E., &amp; Schaefer, B. (2007). </a:t>
            </a:r>
            <a:r>
              <a:rPr lang="en-US" i="1" dirty="0"/>
              <a:t>The cost of teacher turnover in five school districts: A pilot study</a:t>
            </a:r>
            <a:r>
              <a:rPr lang="en-US" dirty="0"/>
              <a:t>. National Commission on Teaching and America’s Future. </a:t>
            </a:r>
            <a:r>
              <a:rPr lang="en-US" dirty="0">
                <a:hlinkClick r:id="rId4"/>
              </a:rPr>
              <a:t>https://eric.ed.gov/?id=ED497176</a:t>
            </a:r>
            <a:endParaRPr lang="en-US" dirty="0"/>
          </a:p>
          <a:p>
            <a:pPr marL="279400" indent="0">
              <a:buNone/>
            </a:pPr>
            <a:r>
              <a:rPr lang="en-US" dirty="0"/>
              <a:t>Carver-Thomas, D., &amp; Darling-Hammond, L. (2017). </a:t>
            </a:r>
            <a:r>
              <a:rPr lang="en-US" i="1" dirty="0"/>
              <a:t>Teacher turnover: Why it matters and what we can do about it</a:t>
            </a:r>
            <a:r>
              <a:rPr lang="en-US" dirty="0"/>
              <a:t>. Learning Policy Institute. </a:t>
            </a:r>
            <a:r>
              <a:rPr lang="en-US" dirty="0">
                <a:hlinkClick r:id="rId5"/>
              </a:rPr>
              <a:t>http://bit.ly/2w691jU</a:t>
            </a:r>
            <a:endParaRPr lang="en-US" dirty="0"/>
          </a:p>
          <a:p>
            <a:pPr marL="279400" indent="0">
              <a:buNone/>
            </a:pPr>
            <a:r>
              <a:rPr lang="en-US" dirty="0"/>
              <a:t>Dennis, H., &amp; DeMoss, K. (2021). </a:t>
            </a:r>
            <a:r>
              <a:rPr lang="en-US" i="1" dirty="0"/>
              <a:t>The residency revolution: Funding high-quality teacher preparation</a:t>
            </a:r>
            <a:r>
              <a:rPr lang="en-US" dirty="0"/>
              <a:t>. Prepared To Teach, Bank Street College of Education.</a:t>
            </a:r>
          </a:p>
          <a:p>
            <a:pPr marL="279400" indent="0">
              <a:buNone/>
            </a:pPr>
            <a:r>
              <a:rPr lang="en-US" dirty="0"/>
              <a:t>National Education Association. (n.d.). </a:t>
            </a:r>
            <a:r>
              <a:rPr lang="en-US" i="1" dirty="0"/>
              <a:t>Teacher pay and student spending: How does your state rank?</a:t>
            </a:r>
            <a:r>
              <a:rPr lang="en-US" dirty="0"/>
              <a:t> Retrieved July 26, 2021, from </a:t>
            </a:r>
            <a:r>
              <a:rPr lang="en-US" dirty="0">
                <a:hlinkClick r:id="rId6"/>
              </a:rPr>
              <a:t>https://www.nea.org/resource-library/teacher-pay-and-student-spending-how-does-your-state-rank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429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83" name="Google Shape;283;p36"/>
          <p:cNvSpPr txBox="1">
            <a:spLocks noGrp="1"/>
          </p:cNvSpPr>
          <p:nvPr>
            <p:ph type="body" idx="1"/>
          </p:nvPr>
        </p:nvSpPr>
        <p:spPr>
          <a:xfrm>
            <a:off x="2666584" y="2459776"/>
            <a:ext cx="6833165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</a:pPr>
            <a:r>
              <a:rPr lang="en-US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Workforce Effectiveness, </a:t>
            </a:r>
            <a:r>
              <a:rPr lang="en-US" dirty="0"/>
              <a:t>Stability,</a:t>
            </a:r>
            <a:r>
              <a:rPr lang="en-US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and </a:t>
            </a:r>
            <a:r>
              <a:rPr lang="en-US" dirty="0"/>
              <a:t>Diversity</a:t>
            </a:r>
            <a:r>
              <a:rPr lang="en-US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are Key Teacher Quality Issues</a:t>
            </a:r>
            <a:endParaRPr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91" name="Google Shape;291;p37"/>
          <p:cNvSpPr txBox="1">
            <a:spLocks noGrp="1"/>
          </p:cNvSpPr>
          <p:nvPr>
            <p:ph type="body" idx="1"/>
          </p:nvPr>
        </p:nvSpPr>
        <p:spPr>
          <a:xfrm>
            <a:off x="609600" y="1789043"/>
            <a:ext cx="10972800" cy="43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09575" indent="-392113">
              <a:spcBef>
                <a:spcPts val="0"/>
              </a:spcBef>
              <a:buClr>
                <a:srgbClr val="4B4B4B"/>
              </a:buClr>
              <a:buSzPts val="2800"/>
            </a:pPr>
            <a:r>
              <a:rPr lang="en-US" b="1" dirty="0"/>
              <a:t>More teaching experience is positively associated with student outcomes</a:t>
            </a:r>
            <a:endParaRPr b="1"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2760"/>
              <a:buChar char="▫"/>
            </a:pPr>
            <a:r>
              <a:rPr lang="en-US" dirty="0"/>
              <a:t>Improved achievement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2760"/>
              <a:buChar char="▫"/>
            </a:pPr>
            <a:r>
              <a:rPr lang="en-US" dirty="0"/>
              <a:t>Reduced disciplinary referrals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2760"/>
              <a:buChar char="▫"/>
            </a:pPr>
            <a:r>
              <a:rPr lang="en-US" dirty="0"/>
              <a:t>Increased attendance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2760"/>
              <a:buChar char="▫"/>
            </a:pPr>
            <a:r>
              <a:rPr lang="en-US" dirty="0"/>
              <a:t>Improved student motivation</a:t>
            </a:r>
            <a:endParaRPr dirty="0"/>
          </a:p>
          <a:p>
            <a:pPr marL="459741" indent="-457200">
              <a:spcBef>
                <a:spcPts val="500"/>
              </a:spcBef>
              <a:buClr>
                <a:srgbClr val="4B4B4B"/>
              </a:buClr>
              <a:buSzPts val="2760"/>
            </a:pPr>
            <a:r>
              <a:rPr lang="en-US" b="1" dirty="0"/>
              <a:t>Novice teachers experience huge improvements in early years</a:t>
            </a:r>
          </a:p>
          <a:p>
            <a:pPr lvl="1">
              <a:buClr>
                <a:srgbClr val="4B4B4B"/>
              </a:buClr>
              <a:buSzPts val="2760"/>
            </a:pPr>
            <a:r>
              <a:rPr lang="en-US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Two-thirds of teaching growth happens in the first two years</a:t>
            </a:r>
          </a:p>
          <a:p>
            <a:pPr lvl="1">
              <a:buClr>
                <a:srgbClr val="4B4B4B"/>
              </a:buClr>
              <a:buSzPts val="2760"/>
            </a:pPr>
            <a:r>
              <a:rPr lang="en-US" dirty="0"/>
              <a:t>Teachers continue to improve over time, and having experienced teachers in a school helps novice teachers</a:t>
            </a:r>
            <a:endParaRPr dirty="0"/>
          </a:p>
        </p:txBody>
      </p:sp>
      <p:sp>
        <p:nvSpPr>
          <p:cNvPr id="292" name="Google Shape;292;p37"/>
          <p:cNvSpPr txBox="1">
            <a:spLocks noGrp="1"/>
          </p:cNvSpPr>
          <p:nvPr>
            <p:ph type="title"/>
          </p:nvPr>
        </p:nvSpPr>
        <p:spPr>
          <a:xfrm>
            <a:off x="609600" y="148253"/>
            <a:ext cx="10972800" cy="1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/>
            <a:r>
              <a:rPr lang="en-US" dirty="0"/>
              <a:t>Teacher Effectiveness Increases with Experience</a:t>
            </a:r>
            <a:endParaRPr sz="3100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6C3E3F-AE42-074D-840D-2F3AD15D82D1}"/>
              </a:ext>
            </a:extLst>
          </p:cNvPr>
          <p:cNvSpPr txBox="1"/>
          <p:nvPr/>
        </p:nvSpPr>
        <p:spPr>
          <a:xfrm>
            <a:off x="7298249" y="80205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98" name="Google Shape;298;p38"/>
          <p:cNvSpPr txBox="1">
            <a:spLocks noGrp="1"/>
          </p:cNvSpPr>
          <p:nvPr>
            <p:ph type="title"/>
          </p:nvPr>
        </p:nvSpPr>
        <p:spPr>
          <a:xfrm>
            <a:off x="609600" y="178953"/>
            <a:ext cx="10972800" cy="1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spcBef>
                <a:spcPts val="0"/>
              </a:spcBef>
              <a:buClr>
                <a:srgbClr val="3A3A3A"/>
              </a:buClr>
              <a:buSzPts val="4400"/>
            </a:pPr>
            <a:r>
              <a:rPr lang="en-US" dirty="0"/>
              <a:t>When teachers quit, students and schools lose</a:t>
            </a:r>
            <a:endParaRPr dirty="0"/>
          </a:p>
        </p:txBody>
      </p:sp>
      <p:sp>
        <p:nvSpPr>
          <p:cNvPr id="299" name="Google Shape;299;p38"/>
          <p:cNvSpPr txBox="1">
            <a:spLocks noGrp="1"/>
          </p:cNvSpPr>
          <p:nvPr>
            <p:ph type="body" idx="1"/>
          </p:nvPr>
        </p:nvSpPr>
        <p:spPr>
          <a:xfrm>
            <a:off x="609600" y="1789050"/>
            <a:ext cx="10972800" cy="45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54013" lvl="0" indent="-336550">
              <a:buClr>
                <a:srgbClr val="4B4B4B"/>
              </a:buClr>
              <a:buSzPts val="2800"/>
              <a:buFont typeface="Wingdings" pitchFamily="2" charset="2"/>
              <a:buChar char="§"/>
            </a:pPr>
            <a:r>
              <a:rPr lang="en-US" b="1" dirty="0">
                <a:solidFill>
                  <a:schemeClr val="accent3"/>
                </a:solidFill>
                <a:highlight>
                  <a:srgbClr val="FFFFFF"/>
                </a:highlight>
                <a:latin typeface="+mn-lt"/>
              </a:rPr>
              <a:t>Teacher turnover drains educational resources</a:t>
            </a:r>
          </a:p>
          <a:p>
            <a:pPr lvl="1" indent="-205740">
              <a:lnSpc>
                <a:spcPct val="90000"/>
              </a:lnSpc>
              <a:spcBef>
                <a:spcPts val="1000"/>
              </a:spcBef>
              <a:buSzPts val="2400"/>
            </a:pPr>
            <a:r>
              <a:rPr lang="en-US" dirty="0">
                <a:latin typeface="+mn-lt"/>
              </a:rPr>
              <a:t>$10,000-$20,000 per teacher lost</a:t>
            </a:r>
          </a:p>
          <a:p>
            <a:pPr marL="354013" indent="-336550">
              <a:lnSpc>
                <a:spcPct val="110000"/>
              </a:lnSpc>
              <a:spcAft>
                <a:spcPts val="1000"/>
              </a:spcAft>
              <a:buClr>
                <a:srgbClr val="4B4B4B"/>
              </a:buClr>
              <a:buSzPts val="2800"/>
              <a:buFont typeface="Wingdings" pitchFamily="2" charset="2"/>
              <a:buChar char="§"/>
            </a:pPr>
            <a:r>
              <a:rPr lang="en-US" b="1" dirty="0">
                <a:solidFill>
                  <a:schemeClr val="accent3"/>
                </a:solidFill>
                <a:highlight>
                  <a:srgbClr val="FFFFFF"/>
                </a:highlight>
                <a:latin typeface="+mn-lt"/>
              </a:rPr>
              <a:t>A revolving door of novice teachers robs students of strong learning opportunities, particularly those already underserved</a:t>
            </a:r>
          </a:p>
          <a:p>
            <a:pPr lvl="1">
              <a:buClr>
                <a:schemeClr val="accent3"/>
              </a:buClr>
              <a:buSzPts val="2760"/>
            </a:pPr>
            <a:r>
              <a:rPr lang="en-US" dirty="0">
                <a:solidFill>
                  <a:schemeClr val="accent3"/>
                </a:solidFill>
                <a:highlight>
                  <a:srgbClr val="FFFFFF"/>
                </a:highlight>
                <a:latin typeface="+mn-lt"/>
              </a:rPr>
              <a:t>Turnover rates much higher in schools with high proportion of students of color</a:t>
            </a:r>
          </a:p>
          <a:p>
            <a:pPr lvl="1">
              <a:buClr>
                <a:schemeClr val="accent3"/>
              </a:buClr>
              <a:buSzPts val="2760"/>
            </a:pPr>
            <a:r>
              <a:rPr lang="en-US" dirty="0">
                <a:solidFill>
                  <a:schemeClr val="accent3"/>
                </a:solidFill>
                <a:highlight>
                  <a:srgbClr val="FFFFFF"/>
                </a:highlight>
                <a:latin typeface="+mn-lt"/>
              </a:rPr>
              <a:t>Many more teachers with &lt;4 years of experience serving students of color and those from families with low incomes</a:t>
            </a:r>
          </a:p>
          <a:p>
            <a:pPr marL="354013" indent="-336550">
              <a:buClr>
                <a:srgbClr val="4B4B4B"/>
              </a:buClr>
              <a:buSzPts val="2800"/>
              <a:buFont typeface="Wingdings" pitchFamily="2" charset="2"/>
              <a:buChar char="§"/>
            </a:pPr>
            <a:r>
              <a:rPr lang="en-US" b="1" dirty="0">
                <a:solidFill>
                  <a:schemeClr val="accent3"/>
                </a:solidFill>
                <a:highlight>
                  <a:srgbClr val="FFFFFF"/>
                </a:highlight>
                <a:latin typeface="+mn-lt"/>
              </a:rPr>
              <a:t>Turnover has disruptive effects for the entire school</a:t>
            </a:r>
          </a:p>
          <a:p>
            <a:pPr lvl="1">
              <a:buClr>
                <a:schemeClr val="accent3"/>
              </a:buClr>
              <a:buSzPts val="2760"/>
            </a:pPr>
            <a:r>
              <a:rPr lang="en-US" dirty="0">
                <a:solidFill>
                  <a:schemeClr val="accent3"/>
                </a:solidFill>
                <a:highlight>
                  <a:srgbClr val="FFFFFF"/>
                </a:highlight>
                <a:latin typeface="+mn-lt"/>
              </a:rPr>
              <a:t>Loss of institutional knowledge, including knowledge of students</a:t>
            </a:r>
          </a:p>
          <a:p>
            <a:pPr lvl="1">
              <a:buClr>
                <a:schemeClr val="accent3"/>
              </a:buClr>
              <a:buSzPts val="2760"/>
            </a:pPr>
            <a:r>
              <a:rPr lang="en-US" dirty="0">
                <a:solidFill>
                  <a:schemeClr val="accent3"/>
                </a:solidFill>
                <a:highlight>
                  <a:srgbClr val="FFFFFF"/>
                </a:highlight>
                <a:latin typeface="+mn-lt"/>
              </a:rPr>
              <a:t>Loss of relational trust diminishes student engagement and outcomes</a:t>
            </a:r>
          </a:p>
          <a:p>
            <a:pPr marL="354013" lvl="0" indent="-336550">
              <a:buClr>
                <a:srgbClr val="4B4B4B"/>
              </a:buClr>
              <a:buSzPts val="2800"/>
              <a:buFont typeface="Wingdings" pitchFamily="2" charset="2"/>
              <a:buChar char="§"/>
            </a:pPr>
            <a:endParaRPr lang="en-US" dirty="0"/>
          </a:p>
          <a:p>
            <a:pPr marL="409575" indent="-334963">
              <a:buClr>
                <a:schemeClr val="accent3"/>
              </a:buClr>
              <a:buSzPts val="2760"/>
            </a:pPr>
            <a:endParaRPr dirty="0">
              <a:solidFill>
                <a:schemeClr val="accent3"/>
              </a:solidFill>
              <a:highlight>
                <a:srgbClr val="FFFFFF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877A8-F793-084D-88CF-2EEBB904D6BB}"/>
              </a:ext>
            </a:extLst>
          </p:cNvPr>
          <p:cNvSpPr txBox="1"/>
          <p:nvPr/>
        </p:nvSpPr>
        <p:spPr>
          <a:xfrm>
            <a:off x="11204199" y="507221"/>
            <a:ext cx="285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312" name="Google Shape;312;p40"/>
          <p:cNvSpPr txBox="1">
            <a:spLocks noGrp="1"/>
          </p:cNvSpPr>
          <p:nvPr>
            <p:ph type="body" idx="1"/>
          </p:nvPr>
        </p:nvSpPr>
        <p:spPr>
          <a:xfrm>
            <a:off x="609600" y="1789043"/>
            <a:ext cx="10972800" cy="43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09575" lvl="0" indent="-3921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2800"/>
              <a:buFont typeface="Wingdings" pitchFamily="2" charset="2"/>
              <a:buChar char="§"/>
            </a:pPr>
            <a:r>
              <a:rPr lang="en-US" b="1" dirty="0">
                <a:solidFill>
                  <a:schemeClr val="accent3"/>
                </a:solidFill>
                <a:highlight>
                  <a:srgbClr val="FFFFFF"/>
                </a:highlight>
              </a:rPr>
              <a:t>Research shows that a racially- and linguistically-diverse teacher workforce benefits all students</a:t>
            </a:r>
            <a:endParaRPr b="1" dirty="0">
              <a:solidFill>
                <a:schemeClr val="accent3"/>
              </a:solidFill>
              <a:highlight>
                <a:srgbClr val="FFFFFF"/>
              </a:highlight>
            </a:endParaRPr>
          </a:p>
          <a:p>
            <a:pPr marL="409575" indent="-392113">
              <a:spcBef>
                <a:spcPts val="0"/>
              </a:spcBef>
              <a:buClr>
                <a:srgbClr val="4B4B4B"/>
              </a:buClr>
              <a:buSzPts val="2800"/>
              <a:buFont typeface="Wingdings" pitchFamily="2" charset="2"/>
              <a:buChar char="§"/>
            </a:pPr>
            <a:r>
              <a:rPr lang="en-US" b="1" dirty="0">
                <a:solidFill>
                  <a:schemeClr val="accent3"/>
                </a:solidFill>
                <a:highlight>
                  <a:srgbClr val="FFFFFF"/>
                </a:highlight>
              </a:rPr>
              <a:t>Additionally, having a same-race teacher improves educational and life outcomes for students</a:t>
            </a:r>
            <a:endParaRPr b="1" dirty="0">
              <a:solidFill>
                <a:schemeClr val="accent3"/>
              </a:solidFill>
              <a:highlight>
                <a:srgbClr val="FFFFFF"/>
              </a:highlight>
            </a:endParaRPr>
          </a:p>
          <a:p>
            <a:pPr marL="685800" lvl="1" indent="-2311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2800"/>
              <a:buChar char="▫"/>
            </a:pPr>
            <a:r>
              <a:rPr lang="en-US" dirty="0"/>
              <a:t>Increased math and reading scores</a:t>
            </a:r>
          </a:p>
          <a:p>
            <a:pPr marL="685800" lvl="1" indent="-2311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2800"/>
              <a:buChar char="▫"/>
            </a:pPr>
            <a:r>
              <a:rPr lang="en-US" dirty="0"/>
              <a:t>Decreased absences </a:t>
            </a:r>
          </a:p>
          <a:p>
            <a:pPr marL="685800" lvl="1" indent="-2311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2800"/>
              <a:buChar char="▫"/>
            </a:pPr>
            <a:r>
              <a:rPr lang="en-US" dirty="0"/>
              <a:t>More equitable application of disciplinary approaches</a:t>
            </a:r>
            <a:endParaRPr dirty="0"/>
          </a:p>
          <a:p>
            <a:pPr marL="685800" lvl="1" indent="-2311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2800"/>
              <a:buChar char="▫"/>
            </a:pPr>
            <a:r>
              <a:rPr lang="en-US" dirty="0"/>
              <a:t>Increased likelihood of enrolling in college</a:t>
            </a:r>
          </a:p>
          <a:p>
            <a:pPr marL="409575" indent="-392113">
              <a:lnSpc>
                <a:spcPct val="110000"/>
              </a:lnSpc>
              <a:spcBef>
                <a:spcPts val="0"/>
              </a:spcBef>
              <a:buClr>
                <a:srgbClr val="4B4B4B"/>
              </a:buClr>
              <a:buSzPts val="2800"/>
              <a:buFont typeface="Wingdings" pitchFamily="2" charset="2"/>
              <a:buChar char="§"/>
            </a:pPr>
            <a:r>
              <a:rPr lang="en-US" b="1" dirty="0">
                <a:solidFill>
                  <a:schemeClr val="accent3"/>
                </a:solidFill>
                <a:highlight>
                  <a:srgbClr val="FFFFFF"/>
                </a:highlight>
              </a:rPr>
              <a:t>Yet a huge mismatch exists between teacher and student racial diversity</a:t>
            </a:r>
          </a:p>
          <a:p>
            <a:pPr lvl="1" indent="-231140">
              <a:lnSpc>
                <a:spcPct val="110000"/>
              </a:lnSpc>
              <a:spcBef>
                <a:spcPts val="0"/>
              </a:spcBef>
              <a:buClr>
                <a:srgbClr val="4B4B4B"/>
              </a:buClr>
              <a:buSzPts val="2800"/>
            </a:pPr>
            <a:r>
              <a:rPr lang="en-US" dirty="0"/>
              <a:t>80% of teachers are white, while over half of students are BIPOC</a:t>
            </a:r>
            <a:endParaRPr dirty="0"/>
          </a:p>
        </p:txBody>
      </p:sp>
      <p:sp>
        <p:nvSpPr>
          <p:cNvPr id="313" name="Google Shape;313;p40"/>
          <p:cNvSpPr txBox="1">
            <a:spLocks noGrp="1"/>
          </p:cNvSpPr>
          <p:nvPr>
            <p:ph type="title"/>
          </p:nvPr>
        </p:nvSpPr>
        <p:spPr>
          <a:xfrm>
            <a:off x="609600" y="178953"/>
            <a:ext cx="10972800" cy="1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4400"/>
              <a:buFont typeface="Arial"/>
              <a:buNone/>
            </a:pPr>
            <a:r>
              <a:rPr lang="en-US"/>
              <a:t>Diversity Matters</a:t>
            </a: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46E37-CFB2-2D40-98E6-E9983970AE0E}"/>
              </a:ext>
            </a:extLst>
          </p:cNvPr>
          <p:cNvSpPr txBox="1"/>
          <p:nvPr/>
        </p:nvSpPr>
        <p:spPr>
          <a:xfrm>
            <a:off x="8207953" y="499526"/>
            <a:ext cx="285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319" name="Google Shape;319;p41"/>
          <p:cNvSpPr txBox="1">
            <a:spLocks noGrp="1"/>
          </p:cNvSpPr>
          <p:nvPr>
            <p:ph type="body" idx="1"/>
          </p:nvPr>
        </p:nvSpPr>
        <p:spPr>
          <a:xfrm>
            <a:off x="2666584" y="2231174"/>
            <a:ext cx="68331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565"/>
              </a:buClr>
              <a:buSzPts val="3200"/>
              <a:buNone/>
            </a:pPr>
            <a:r>
              <a:rPr lang="en-US" dirty="0"/>
              <a:t>The Current Teacher Preparation Landscape Affects Teacher Quality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B94008-B527-A347-8FE3-DD404C083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53FAAA6-6326-6B4E-AA25-59C233F174D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93244044"/>
              </p:ext>
            </p:extLst>
          </p:nvPr>
        </p:nvGraphicFramePr>
        <p:xfrm>
          <a:off x="-1" y="313575"/>
          <a:ext cx="12192000" cy="604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740">
                  <a:extLst>
                    <a:ext uri="{9D8B030D-6E8A-4147-A177-3AD203B41FA5}">
                      <a16:colId xmlns:a16="http://schemas.microsoft.com/office/drawing/2014/main" val="2376396256"/>
                    </a:ext>
                  </a:extLst>
                </a:gridCol>
                <a:gridCol w="9182260">
                  <a:extLst>
                    <a:ext uri="{9D8B030D-6E8A-4147-A177-3AD203B41FA5}">
                      <a16:colId xmlns:a16="http://schemas.microsoft.com/office/drawing/2014/main" val="815073901"/>
                    </a:ext>
                  </a:extLst>
                </a:gridCol>
              </a:tblGrid>
              <a:tr h="7619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About Different Pathways Into Teaching</a:t>
                      </a:r>
                      <a:endParaRPr lang="en-US" sz="2400" dirty="0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84895"/>
                  </a:ext>
                </a:extLst>
              </a:tr>
              <a:tr h="61524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Pathway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Some Common Features*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7125471"/>
                  </a:ext>
                </a:extLst>
              </a:tr>
              <a:tr h="101725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“Traditional” Institution of Higher Education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98450" indent="-2984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50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Education focused</a:t>
                      </a:r>
                      <a:r>
                        <a:rPr lang="en-US" sz="1500" baseline="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degree-program (typically pre-baccalaureate)</a:t>
                      </a:r>
                    </a:p>
                    <a:p>
                      <a:pPr marL="298450" indent="-2984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500" baseline="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  <a:r>
                        <a:rPr lang="en-US" sz="150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-16 weeks of “student teaching” alongside a</a:t>
                      </a:r>
                      <a:r>
                        <a:rPr lang="en-US" sz="1500" baseline="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mentor in classroom prior to solo teaching</a:t>
                      </a:r>
                      <a:endParaRPr lang="en-US" sz="1500" dirty="0">
                        <a:solidFill>
                          <a:schemeClr val="accent6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98450" marR="0" lvl="0" indent="-298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Solo teaching**</a:t>
                      </a:r>
                      <a:r>
                        <a:rPr lang="en-US" sz="1500" b="1" kern="1200" baseline="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1500" kern="120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only after program completion, including all licensure tests</a:t>
                      </a:r>
                      <a:endParaRPr lang="en-US" sz="1500" b="1" dirty="0">
                        <a:solidFill>
                          <a:schemeClr val="accent6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627133"/>
                  </a:ext>
                </a:extLst>
              </a:tr>
              <a:tr h="98977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Fast-Track “Alternative”</a:t>
                      </a:r>
                    </a:p>
                    <a:p>
                      <a:pPr algn="ctr"/>
                      <a:endParaRPr lang="en-US" sz="1500" b="1" dirty="0">
                        <a:solidFill>
                          <a:schemeClr val="accent6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98450" indent="-298450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500" kern="120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Post-baccalaureate,</a:t>
                      </a:r>
                      <a:r>
                        <a:rPr lang="en-US" sz="1500" kern="1200" baseline="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e</a:t>
                      </a:r>
                      <a:r>
                        <a:rPr lang="en-US" sz="1500" kern="120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ducation background not required</a:t>
                      </a:r>
                    </a:p>
                    <a:p>
                      <a:pPr marL="298450" marR="0" lvl="0" indent="-298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1-6 weeks of training or observation</a:t>
                      </a:r>
                    </a:p>
                    <a:p>
                      <a:pPr marL="298450" marR="0" lvl="0" indent="-298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Solo teaching prior to full professional</a:t>
                      </a:r>
                      <a:r>
                        <a:rPr lang="en-US" sz="1500" kern="1200" baseline="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certification, often including some licensure tests</a:t>
                      </a:r>
                      <a:endParaRPr lang="en-US" sz="1500" kern="1200" dirty="0">
                        <a:solidFill>
                          <a:schemeClr val="accent6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971012"/>
                  </a:ext>
                </a:extLst>
              </a:tr>
              <a:tr h="61524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Extended Preparation Approaches (Can Fall</a:t>
                      </a:r>
                      <a:r>
                        <a:rPr lang="en-US" sz="1500" b="1" baseline="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Under Both “Traditional” and “Alternative” Categories)</a:t>
                      </a:r>
                      <a:endParaRPr lang="en-US" sz="1500" b="1" dirty="0">
                        <a:solidFill>
                          <a:schemeClr val="accent6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21300"/>
                  </a:ext>
                </a:extLst>
              </a:tr>
              <a:tr h="1030534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Residencies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98450" indent="-298450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500" kern="120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District and prep program co-construct key program elements</a:t>
                      </a:r>
                    </a:p>
                    <a:p>
                      <a:pPr marL="298450" marR="0" lvl="0" indent="-298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At</a:t>
                      </a:r>
                      <a:r>
                        <a:rPr lang="en-US" sz="1500" kern="1200" baseline="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least 1 full year</a:t>
                      </a:r>
                      <a:r>
                        <a:rPr lang="en-US" sz="1500" kern="120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working alongside a mentor in classroom</a:t>
                      </a:r>
                      <a:r>
                        <a:rPr lang="en-US" sz="1500" kern="1200" baseline="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prior to solo teaching</a:t>
                      </a:r>
                      <a:endParaRPr lang="en-US" sz="1500" kern="1200" dirty="0">
                        <a:solidFill>
                          <a:schemeClr val="accent6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98450" indent="-298450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500" kern="120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Solo teaching only after program completion, including all licensure tests</a:t>
                      </a:r>
                      <a:endParaRPr lang="en-US" sz="1500" b="1" dirty="0">
                        <a:solidFill>
                          <a:schemeClr val="accent6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140878"/>
                  </a:ext>
                </a:extLst>
              </a:tr>
              <a:tr h="1012788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Grow Your Own (GYO)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98450" indent="-298450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500" kern="120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Same</a:t>
                      </a:r>
                      <a:r>
                        <a:rPr lang="en-US" sz="1500" kern="1200" baseline="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features as residency except: </a:t>
                      </a:r>
                    </a:p>
                    <a:p>
                      <a:pPr marL="298450" indent="-298450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500" kern="120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Recruit</a:t>
                      </a:r>
                      <a:r>
                        <a:rPr lang="en-US" sz="1500" kern="1200" baseline="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1500" kern="120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teachers from racially/linguistically underrepresented groups in the local community</a:t>
                      </a:r>
                    </a:p>
                    <a:p>
                      <a:pPr marL="298450" indent="-298450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500" kern="120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Length of placement can vary, because GYO can use a traditional or a residency approach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2180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684D3E9-3616-A247-8DED-44B0E0A5F91A}"/>
              </a:ext>
            </a:extLst>
          </p:cNvPr>
          <p:cNvSpPr txBox="1"/>
          <p:nvPr/>
        </p:nvSpPr>
        <p:spPr>
          <a:xfrm>
            <a:off x="-1" y="6420655"/>
            <a:ext cx="11582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</a:t>
            </a:r>
            <a:r>
              <a:rPr lang="en-US" sz="1200" dirty="0">
                <a:solidFill>
                  <a:schemeClr val="accent6"/>
                </a:solidFill>
                <a:latin typeface="Lato" panose="020F0502020204030203" pitchFamily="34" charset="0"/>
              </a:rPr>
              <a:t>There is wide variation within each pathway. For more details on these variations, see handout.</a:t>
            </a:r>
            <a:endParaRPr lang="en-US" sz="1200" dirty="0"/>
          </a:p>
          <a:p>
            <a:r>
              <a:rPr lang="en-US" sz="1200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**Receive full salary and benefits, known in the field as the “teacher of record”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E2DA25-585C-1346-843F-03E517AB246D}"/>
              </a:ext>
            </a:extLst>
          </p:cNvPr>
          <p:cNvSpPr txBox="1"/>
          <p:nvPr/>
        </p:nvSpPr>
        <p:spPr>
          <a:xfrm>
            <a:off x="8148639" y="-50811"/>
            <a:ext cx="2848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80134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B94008-B527-A347-8FE3-DD404C083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53FAAA6-6326-6B4E-AA25-59C233F174D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31492401"/>
              </p:ext>
            </p:extLst>
          </p:nvPr>
        </p:nvGraphicFramePr>
        <p:xfrm>
          <a:off x="0" y="398358"/>
          <a:ext cx="12192000" cy="615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687">
                  <a:extLst>
                    <a:ext uri="{9D8B030D-6E8A-4147-A177-3AD203B41FA5}">
                      <a16:colId xmlns:a16="http://schemas.microsoft.com/office/drawing/2014/main" val="2376396256"/>
                    </a:ext>
                  </a:extLst>
                </a:gridCol>
                <a:gridCol w="8054313">
                  <a:extLst>
                    <a:ext uri="{9D8B030D-6E8A-4147-A177-3AD203B41FA5}">
                      <a16:colId xmlns:a16="http://schemas.microsoft.com/office/drawing/2014/main" val="3934581916"/>
                    </a:ext>
                  </a:extLst>
                </a:gridCol>
              </a:tblGrid>
              <a:tr h="70081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Workforce Stability and Diversity Across Pathways Into Teaching</a:t>
                      </a:r>
                      <a:endParaRPr lang="en-US" sz="2400" dirty="0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584895"/>
                  </a:ext>
                </a:extLst>
              </a:tr>
              <a:tr h="588896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These pathways…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…in general have these workforce impacts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7125471"/>
                  </a:ext>
                </a:extLst>
              </a:tr>
              <a:tr h="1372914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“Traditional” Institute</a:t>
                      </a:r>
                      <a:r>
                        <a:rPr lang="en-US" sz="1700" b="1" baseline="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of Higher Education</a:t>
                      </a:r>
                      <a:endParaRPr lang="en-US" sz="1700" b="1" dirty="0">
                        <a:solidFill>
                          <a:schemeClr val="accent6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algn="ctr"/>
                      <a:r>
                        <a:rPr lang="en-US" sz="1600" b="0" i="0" dirty="0">
                          <a:solidFill>
                            <a:schemeClr val="accent6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(most new teachers)</a:t>
                      </a:r>
                      <a:endParaRPr lang="en-US" sz="1700" b="0" i="0" dirty="0">
                        <a:solidFill>
                          <a:schemeClr val="accent6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98450" marR="0" lvl="0" indent="-298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Varies by institution, but</a:t>
                      </a:r>
                      <a:r>
                        <a:rPr lang="en-US" sz="1700" baseline="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on </a:t>
                      </a:r>
                      <a:r>
                        <a:rPr lang="en-US" sz="170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average, graduates are largely white and female</a:t>
                      </a:r>
                    </a:p>
                    <a:p>
                      <a:pPr marL="298450" marR="0" lvl="0" indent="-298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Not well-represented in high-need or hard-to-staff schools</a:t>
                      </a:r>
                    </a:p>
                    <a:p>
                      <a:pPr marL="298450" marR="0" lvl="0" indent="-298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Certification areas mismatched between higher education and district hiring needs</a:t>
                      </a:r>
                    </a:p>
                    <a:p>
                      <a:pPr marL="298450" indent="-2984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Retained in the field at twice the rate of fast-track alternatives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627133"/>
                  </a:ext>
                </a:extLst>
              </a:tr>
              <a:tr h="1409725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Fast-Track “Alternative”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98450" indent="-298450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kern="120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Much more likely to be teachers of color and male than traditional pathway</a:t>
                      </a:r>
                    </a:p>
                    <a:p>
                      <a:pPr marL="298450" marR="0" lvl="0" indent="-298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kern="120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Much more likely</a:t>
                      </a:r>
                      <a:r>
                        <a:rPr lang="en-US" sz="1700" kern="1200" baseline="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to work in high-need or hard-to-staff schools</a:t>
                      </a:r>
                      <a:endParaRPr lang="en-US" sz="1700" kern="1200" dirty="0">
                        <a:solidFill>
                          <a:schemeClr val="accent6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98450" indent="-298450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kern="120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Much more likely to exit the profession quickly than traditional pathway</a:t>
                      </a:r>
                      <a:r>
                        <a:rPr lang="en-US" sz="1700" kern="1200" baseline="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(particularly t</a:t>
                      </a:r>
                      <a:r>
                        <a:rPr lang="en-US" sz="1700" kern="120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eachers of color)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971012"/>
                  </a:ext>
                </a:extLst>
              </a:tr>
              <a:tr h="5888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Extended Preparation Pathways </a:t>
                      </a:r>
                      <a:r>
                        <a:rPr lang="en-US" sz="1700" b="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(exist under both “Traditional” and “Alternative” state regulations)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298450" indent="-298450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kern="1200" dirty="0">
                        <a:solidFill>
                          <a:schemeClr val="accent6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21300"/>
                  </a:ext>
                </a:extLst>
              </a:tr>
              <a:tr h="1479744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Residencies </a:t>
                      </a:r>
                      <a:r>
                        <a:rPr lang="en-US" sz="1700" b="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and</a:t>
                      </a:r>
                      <a:r>
                        <a:rPr lang="en-US" sz="1700" b="1" baseline="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Grow Your Own (GYO)</a:t>
                      </a:r>
                      <a:endParaRPr lang="en-US" sz="1700" b="1" dirty="0">
                        <a:solidFill>
                          <a:schemeClr val="accent6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98450" indent="-29845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kern="120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Much more likely to be teachers of color</a:t>
                      </a:r>
                    </a:p>
                    <a:p>
                      <a:pPr marL="298450" indent="-29845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kern="120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More likely</a:t>
                      </a:r>
                      <a:r>
                        <a:rPr lang="en-US" sz="1700" kern="1200" baseline="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to work in high-need or hard-to-staff schools</a:t>
                      </a:r>
                      <a:endParaRPr lang="en-US" sz="1700" kern="1200" dirty="0">
                        <a:solidFill>
                          <a:schemeClr val="accent6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98450" indent="-29845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kern="120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Much more likely to stay in the profession</a:t>
                      </a:r>
                    </a:p>
                    <a:p>
                      <a:pPr marL="298450" marR="0" lvl="0" indent="-298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kern="120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Many programs seek express linkages to districts’ hiring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14087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AA60D4-58B1-4041-9C9A-D0BE75D8B061}"/>
              </a:ext>
            </a:extLst>
          </p:cNvPr>
          <p:cNvSpPr txBox="1"/>
          <p:nvPr/>
        </p:nvSpPr>
        <p:spPr>
          <a:xfrm>
            <a:off x="10438537" y="29637"/>
            <a:ext cx="285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4EE9E-07F5-0344-8254-50B8E7FB213B}"/>
              </a:ext>
            </a:extLst>
          </p:cNvPr>
          <p:cNvSpPr txBox="1"/>
          <p:nvPr/>
        </p:nvSpPr>
        <p:spPr>
          <a:xfrm>
            <a:off x="10451428" y="499526"/>
            <a:ext cx="285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26941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404" name="Google Shape;404;p47"/>
          <p:cNvSpPr txBox="1">
            <a:spLocks noGrp="1"/>
          </p:cNvSpPr>
          <p:nvPr>
            <p:ph type="body" idx="1"/>
          </p:nvPr>
        </p:nvSpPr>
        <p:spPr>
          <a:xfrm>
            <a:off x="2666584" y="2231174"/>
            <a:ext cx="6833165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565"/>
              </a:buClr>
              <a:buSzPct val="100000"/>
              <a:buNone/>
            </a:pPr>
            <a:r>
              <a:rPr lang="en-US" dirty="0"/>
              <a:t>High-Quality Preparation is Good for Students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SC Slide Template">
  <a:themeElements>
    <a:clrScheme name="Current colors tweaked">
      <a:dk1>
        <a:srgbClr val="009ECC"/>
      </a:dk1>
      <a:lt1>
        <a:srgbClr val="FFFFFF"/>
      </a:lt1>
      <a:dk2>
        <a:srgbClr val="656565"/>
      </a:dk2>
      <a:lt2>
        <a:srgbClr val="EBEBEB"/>
      </a:lt2>
      <a:accent1>
        <a:srgbClr val="206995"/>
      </a:accent1>
      <a:accent2>
        <a:srgbClr val="FF6740"/>
      </a:accent2>
      <a:accent3>
        <a:srgbClr val="333333"/>
      </a:accent3>
      <a:accent4>
        <a:srgbClr val="AEE9E8"/>
      </a:accent4>
      <a:accent5>
        <a:srgbClr val="FEF380"/>
      </a:accent5>
      <a:accent6>
        <a:srgbClr val="000000"/>
      </a:accent6>
      <a:hlink>
        <a:srgbClr val="3662AC"/>
      </a:hlink>
      <a:folHlink>
        <a:srgbClr val="2C5872"/>
      </a:folHlink>
    </a:clrScheme>
    <a:fontScheme name="Custom 1">
      <a:majorFont>
        <a:latin typeface="Lato Black"/>
        <a:ea typeface=""/>
        <a:cs typeface=""/>
      </a:majorFont>
      <a:minorFont>
        <a:latin typeface="Lato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screen template with cc" id="{3A83A85F-3F11-48C6-A2AF-D56AF15BB872}" vid="{7B9CAF7C-CC53-4168-9AE2-6FE157FE10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BSC Slide Template</Template>
  <TotalTime>1185</TotalTime>
  <Words>3082</Words>
  <Application>Microsoft Macintosh PowerPoint</Application>
  <PresentationFormat>Widescreen</PresentationFormat>
  <Paragraphs>193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Lato</vt:lpstr>
      <vt:lpstr>Lato Black</vt:lpstr>
      <vt:lpstr>Lato Bold</vt:lpstr>
      <vt:lpstr>Lato Light</vt:lpstr>
      <vt:lpstr>Lato Regular</vt:lpstr>
      <vt:lpstr>Lato Semibold</vt:lpstr>
      <vt:lpstr>Lucida Grande</vt:lpstr>
      <vt:lpstr>Wingdings</vt:lpstr>
      <vt:lpstr>BSC Slide Template</vt:lpstr>
      <vt:lpstr>The Need to Transform Teacher Preparation</vt:lpstr>
      <vt:lpstr>PowerPoint Presentation</vt:lpstr>
      <vt:lpstr>Teacher Effectiveness Increases with Experience</vt:lpstr>
      <vt:lpstr>When teachers quit, students and schools lose</vt:lpstr>
      <vt:lpstr>Diversity Matters</vt:lpstr>
      <vt:lpstr>PowerPoint Presentation</vt:lpstr>
      <vt:lpstr>PowerPoint Presentation</vt:lpstr>
      <vt:lpstr>PowerPoint Presentation</vt:lpstr>
      <vt:lpstr>PowerPoint Presentation</vt:lpstr>
      <vt:lpstr>Effectiveness of Year-Long Residencies (which can include GYO approaches)</vt:lpstr>
      <vt:lpstr>Attributes of High-Quality Preparation Approaches</vt:lpstr>
      <vt:lpstr>Affordability is Key</vt:lpstr>
      <vt:lpstr>Wasted Turnover Expenses Could Help Fund High-Quality Pathways</vt:lpstr>
      <vt:lpstr>Notes</vt:lpstr>
      <vt:lpstr>Notes (continued)</vt:lpstr>
      <vt:lpstr>Notes (continued)</vt:lpstr>
      <vt:lpstr>Notes (continued)</vt:lpstr>
      <vt:lpstr>Notes (continued)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Need to Transform Teacher Preparation</dc:title>
  <dc:creator>Karen DeMoss</dc:creator>
  <cp:lastModifiedBy>Karen DeMoss</cp:lastModifiedBy>
  <cp:revision>72</cp:revision>
  <cp:lastPrinted>2021-07-26T18:46:24Z</cp:lastPrinted>
  <dcterms:created xsi:type="dcterms:W3CDTF">2021-07-25T22:36:08Z</dcterms:created>
  <dcterms:modified xsi:type="dcterms:W3CDTF">2021-07-26T20:50:35Z</dcterms:modified>
</cp:coreProperties>
</file>