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447" r:id="rId2"/>
    <p:sldId id="456" r:id="rId3"/>
    <p:sldId id="458" r:id="rId4"/>
    <p:sldId id="257" r:id="rId5"/>
    <p:sldId id="258" r:id="rId6"/>
    <p:sldId id="261" r:id="rId7"/>
    <p:sldId id="269" r:id="rId8"/>
    <p:sldId id="488" r:id="rId9"/>
    <p:sldId id="460" r:id="rId10"/>
    <p:sldId id="486" r:id="rId11"/>
    <p:sldId id="468" r:id="rId12"/>
    <p:sldId id="494" r:id="rId13"/>
    <p:sldId id="461" r:id="rId14"/>
    <p:sldId id="472" r:id="rId15"/>
    <p:sldId id="466" r:id="rId16"/>
    <p:sldId id="497" r:id="rId17"/>
    <p:sldId id="478" r:id="rId18"/>
    <p:sldId id="498" r:id="rId19"/>
    <p:sldId id="459" r:id="rId20"/>
    <p:sldId id="464" r:id="rId21"/>
    <p:sldId id="499" r:id="rId22"/>
    <p:sldId id="484" r:id="rId23"/>
    <p:sldId id="500"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p15:clr>
            <a:srgbClr val="A4A3A4"/>
          </p15:clr>
        </p15:guide>
        <p15:guide id="2" pos="175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rina Detlef" initials="SD" lastIdx="32" clrIdx="0">
    <p:extLst>
      <p:ext uri="{19B8F6BF-5375-455C-9EA6-DF929625EA0E}">
        <p15:presenceInfo xmlns:p15="http://schemas.microsoft.com/office/powerpoint/2012/main" userId="ff661391df63f0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FDF"/>
    <a:srgbClr val="1186C8"/>
    <a:srgbClr val="E800C7"/>
    <a:srgbClr val="374600"/>
    <a:srgbClr val="86AA00"/>
    <a:srgbClr val="FA8900"/>
    <a:srgbClr val="E87F00"/>
    <a:srgbClr val="E7B8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B3FEC-F80E-4A1B-9447-240690E93544}" v="39" dt="2019-09-20T18:57:34.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2" autoAdjust="0"/>
    <p:restoredTop sz="83488" autoAdjust="0"/>
  </p:normalViewPr>
  <p:slideViewPr>
    <p:cSldViewPr snapToGrid="0">
      <p:cViewPr varScale="1">
        <p:scale>
          <a:sx n="73" d="100"/>
          <a:sy n="73" d="100"/>
        </p:scale>
        <p:origin x="546" y="18"/>
      </p:cViewPr>
      <p:guideLst>
        <p:guide orient="horz" pos="1265"/>
        <p:guide pos="1756"/>
      </p:guideLst>
    </p:cSldViewPr>
  </p:slideViewPr>
  <p:outlineViewPr>
    <p:cViewPr>
      <p:scale>
        <a:sx n="50" d="100"/>
        <a:sy n="50" d="100"/>
      </p:scale>
      <p:origin x="0" y="14661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sorterViewPr>
    <p:cViewPr>
      <p:scale>
        <a:sx n="75" d="100"/>
        <a:sy n="75" d="100"/>
      </p:scale>
      <p:origin x="0" y="12384"/>
    </p:cViewPr>
  </p:sorterViewPr>
  <p:notesViewPr>
    <p:cSldViewPr snapToGrid="0">
      <p:cViewPr varScale="1">
        <p:scale>
          <a:sx n="69" d="100"/>
          <a:sy n="69" d="100"/>
        </p:scale>
        <p:origin x="-323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5/10/relationships/revisionInfo" Target="revisionInfo.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9.xml"/><Relationship Id="rId3" Type="http://schemas.openxmlformats.org/officeDocument/2006/relationships/slide" Target="slides/slide5.xml"/><Relationship Id="rId7" Type="http://schemas.openxmlformats.org/officeDocument/2006/relationships/slide" Target="slides/slide10.xml"/><Relationship Id="rId12" Type="http://schemas.openxmlformats.org/officeDocument/2006/relationships/slide" Target="slides/slide18.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5.xml"/><Relationship Id="rId5" Type="http://schemas.openxmlformats.org/officeDocument/2006/relationships/slide" Target="slides/slide7.xml"/><Relationship Id="rId10" Type="http://schemas.openxmlformats.org/officeDocument/2006/relationships/slide" Target="slides/slide14.xml"/><Relationship Id="rId4" Type="http://schemas.openxmlformats.org/officeDocument/2006/relationships/slide" Target="slides/slide6.xml"/><Relationship Id="rId9" Type="http://schemas.openxmlformats.org/officeDocument/2006/relationships/slide" Target="slides/slide13.xml"/><Relationship Id="rId14"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na Detlef" userId="ff661391df63f093" providerId="LiveId" clId="{843B3FEC-F80E-4A1B-9447-240690E93544}"/>
    <pc:docChg chg="undo redo custSel modSld">
      <pc:chgData name="Sabrina Detlef" userId="ff661391df63f093" providerId="LiveId" clId="{843B3FEC-F80E-4A1B-9447-240690E93544}" dt="2019-09-20T19:01:39.003" v="877" actId="1589"/>
      <pc:docMkLst>
        <pc:docMk/>
      </pc:docMkLst>
      <pc:sldChg chg="addCm modCm">
        <pc:chgData name="Sabrina Detlef" userId="ff661391df63f093" providerId="LiveId" clId="{843B3FEC-F80E-4A1B-9447-240690E93544}" dt="2019-09-20T18:50:24.329" v="861" actId="1589"/>
        <pc:sldMkLst>
          <pc:docMk/>
          <pc:sldMk cId="3002340984" sldId="257"/>
        </pc:sldMkLst>
      </pc:sldChg>
      <pc:sldChg chg="modSp">
        <pc:chgData name="Sabrina Detlef" userId="ff661391df63f093" providerId="LiveId" clId="{843B3FEC-F80E-4A1B-9447-240690E93544}" dt="2019-09-20T18:54:20.954" v="867" actId="20577"/>
        <pc:sldMkLst>
          <pc:docMk/>
          <pc:sldMk cId="2478757100" sldId="258"/>
        </pc:sldMkLst>
        <pc:spChg chg="mod">
          <ac:chgData name="Sabrina Detlef" userId="ff661391df63f093" providerId="LiveId" clId="{843B3FEC-F80E-4A1B-9447-240690E93544}" dt="2019-09-20T18:54:20.954" v="867" actId="20577"/>
          <ac:spMkLst>
            <pc:docMk/>
            <pc:sldMk cId="2478757100" sldId="258"/>
            <ac:spMk id="21" creationId="{00000000-0000-0000-0000-000000000000}"/>
          </ac:spMkLst>
        </pc:spChg>
      </pc:sldChg>
      <pc:sldChg chg="modSp addCm delCm modCm">
        <pc:chgData name="Sabrina Detlef" userId="ff661391df63f093" providerId="LiveId" clId="{843B3FEC-F80E-4A1B-9447-240690E93544}" dt="2019-09-20T18:55:06.835" v="871" actId="6549"/>
        <pc:sldMkLst>
          <pc:docMk/>
          <pc:sldMk cId="3044301001" sldId="261"/>
        </pc:sldMkLst>
        <pc:spChg chg="mod">
          <ac:chgData name="Sabrina Detlef" userId="ff661391df63f093" providerId="LiveId" clId="{843B3FEC-F80E-4A1B-9447-240690E93544}" dt="2019-09-20T18:55:06.835" v="871" actId="6549"/>
          <ac:spMkLst>
            <pc:docMk/>
            <pc:sldMk cId="3044301001" sldId="261"/>
            <ac:spMk id="10" creationId="{00000000-0000-0000-0000-000000000000}"/>
          </ac:spMkLst>
        </pc:spChg>
        <pc:spChg chg="mod">
          <ac:chgData name="Sabrina Detlef" userId="ff661391df63f093" providerId="LiveId" clId="{843B3FEC-F80E-4A1B-9447-240690E93544}" dt="2019-09-20T15:27:22.481" v="194" actId="20577"/>
          <ac:spMkLst>
            <pc:docMk/>
            <pc:sldMk cId="3044301001" sldId="261"/>
            <ac:spMk id="16" creationId="{00000000-0000-0000-0000-000000000000}"/>
          </ac:spMkLst>
        </pc:spChg>
      </pc:sldChg>
      <pc:sldChg chg="modSp addCm modCm">
        <pc:chgData name="Sabrina Detlef" userId="ff661391df63f093" providerId="LiveId" clId="{843B3FEC-F80E-4A1B-9447-240690E93544}" dt="2019-09-20T18:51:57.740" v="863" actId="20577"/>
        <pc:sldMkLst>
          <pc:docMk/>
          <pc:sldMk cId="1678192728" sldId="264"/>
        </pc:sldMkLst>
        <pc:spChg chg="mod">
          <ac:chgData name="Sabrina Detlef" userId="ff661391df63f093" providerId="LiveId" clId="{843B3FEC-F80E-4A1B-9447-240690E93544}" dt="2019-09-20T18:51:57.740" v="863" actId="20577"/>
          <ac:spMkLst>
            <pc:docMk/>
            <pc:sldMk cId="1678192728" sldId="264"/>
            <ac:spMk id="7" creationId="{00000000-0000-0000-0000-000000000000}"/>
          </ac:spMkLst>
        </pc:spChg>
      </pc:sldChg>
      <pc:sldChg chg="modSp addCm modCm">
        <pc:chgData name="Sabrina Detlef" userId="ff661391df63f093" providerId="LiveId" clId="{843B3FEC-F80E-4A1B-9447-240690E93544}" dt="2019-09-20T18:52:28.742" v="864" actId="1589"/>
        <pc:sldMkLst>
          <pc:docMk/>
          <pc:sldMk cId="3649475370" sldId="269"/>
        </pc:sldMkLst>
        <pc:spChg chg="mod">
          <ac:chgData name="Sabrina Detlef" userId="ff661391df63f093" providerId="LiveId" clId="{843B3FEC-F80E-4A1B-9447-240690E93544}" dt="2019-09-20T15:34:50.269" v="307" actId="6549"/>
          <ac:spMkLst>
            <pc:docMk/>
            <pc:sldMk cId="3649475370" sldId="269"/>
            <ac:spMk id="20" creationId="{00000000-0000-0000-0000-000000000000}"/>
          </ac:spMkLst>
        </pc:spChg>
        <pc:graphicFrameChg chg="mod modGraphic">
          <ac:chgData name="Sabrina Detlef" userId="ff661391df63f093" providerId="LiveId" clId="{843B3FEC-F80E-4A1B-9447-240690E93544}" dt="2019-09-20T15:36:05.496" v="314" actId="6549"/>
          <ac:graphicFrameMkLst>
            <pc:docMk/>
            <pc:sldMk cId="3649475370" sldId="269"/>
            <ac:graphicFrameMk id="25" creationId="{00000000-0000-0000-0000-000000000000}"/>
          </ac:graphicFrameMkLst>
        </pc:graphicFrameChg>
      </pc:sldChg>
      <pc:sldChg chg="modSp">
        <pc:chgData name="Sabrina Detlef" userId="ff661391df63f093" providerId="LiveId" clId="{843B3FEC-F80E-4A1B-9447-240690E93544}" dt="2019-09-20T18:46:47.150" v="835" actId="20577"/>
        <pc:sldMkLst>
          <pc:docMk/>
          <pc:sldMk cId="2843920657" sldId="456"/>
        </pc:sldMkLst>
        <pc:spChg chg="mod">
          <ac:chgData name="Sabrina Detlef" userId="ff661391df63f093" providerId="LiveId" clId="{843B3FEC-F80E-4A1B-9447-240690E93544}" dt="2019-09-20T18:46:47.150" v="835" actId="20577"/>
          <ac:spMkLst>
            <pc:docMk/>
            <pc:sldMk cId="2843920657" sldId="456"/>
            <ac:spMk id="5" creationId="{00000000-0000-0000-0000-000000000000}"/>
          </ac:spMkLst>
        </pc:spChg>
      </pc:sldChg>
      <pc:sldChg chg="modSp">
        <pc:chgData name="Sabrina Detlef" userId="ff661391df63f093" providerId="LiveId" clId="{843B3FEC-F80E-4A1B-9447-240690E93544}" dt="2019-09-20T18:48:01.679" v="856" actId="6549"/>
        <pc:sldMkLst>
          <pc:docMk/>
          <pc:sldMk cId="3027713127" sldId="458"/>
        </pc:sldMkLst>
        <pc:spChg chg="mod">
          <ac:chgData name="Sabrina Detlef" userId="ff661391df63f093" providerId="LiveId" clId="{843B3FEC-F80E-4A1B-9447-240690E93544}" dt="2019-09-20T18:48:01.679" v="856" actId="6549"/>
          <ac:spMkLst>
            <pc:docMk/>
            <pc:sldMk cId="3027713127" sldId="458"/>
            <ac:spMk id="4" creationId="{00000000-0000-0000-0000-000000000000}"/>
          </ac:spMkLst>
        </pc:spChg>
      </pc:sldChg>
      <pc:sldChg chg="addCm modCm">
        <pc:chgData name="Sabrina Detlef" userId="ff661391df63f093" providerId="LiveId" clId="{843B3FEC-F80E-4A1B-9447-240690E93544}" dt="2019-09-20T18:34:18.048" v="729"/>
        <pc:sldMkLst>
          <pc:docMk/>
          <pc:sldMk cId="977249053" sldId="459"/>
        </pc:sldMkLst>
      </pc:sldChg>
      <pc:sldChg chg="addCm modCm">
        <pc:chgData name="Sabrina Detlef" userId="ff661391df63f093" providerId="LiveId" clId="{843B3FEC-F80E-4A1B-9447-240690E93544}" dt="2019-09-20T15:42:18.398" v="389"/>
        <pc:sldMkLst>
          <pc:docMk/>
          <pc:sldMk cId="835873508" sldId="460"/>
        </pc:sldMkLst>
      </pc:sldChg>
      <pc:sldChg chg="addCm modCm">
        <pc:chgData name="Sabrina Detlef" userId="ff661391df63f093" providerId="LiveId" clId="{843B3FEC-F80E-4A1B-9447-240690E93544}" dt="2019-09-20T18:13:17.710" v="571"/>
        <pc:sldMkLst>
          <pc:docMk/>
          <pc:sldMk cId="4188162206" sldId="461"/>
        </pc:sldMkLst>
      </pc:sldChg>
      <pc:sldChg chg="modSp">
        <pc:chgData name="Sabrina Detlef" userId="ff661391df63f093" providerId="LiveId" clId="{843B3FEC-F80E-4A1B-9447-240690E93544}" dt="2019-09-20T18:38:16.872" v="778" actId="20577"/>
        <pc:sldMkLst>
          <pc:docMk/>
          <pc:sldMk cId="2873890510" sldId="464"/>
        </pc:sldMkLst>
        <pc:spChg chg="mod">
          <ac:chgData name="Sabrina Detlef" userId="ff661391df63f093" providerId="LiveId" clId="{843B3FEC-F80E-4A1B-9447-240690E93544}" dt="2019-09-20T18:34:38.148" v="731" actId="6549"/>
          <ac:spMkLst>
            <pc:docMk/>
            <pc:sldMk cId="2873890510" sldId="464"/>
            <ac:spMk id="8" creationId="{00000000-0000-0000-0000-000000000000}"/>
          </ac:spMkLst>
        </pc:spChg>
        <pc:spChg chg="mod">
          <ac:chgData name="Sabrina Detlef" userId="ff661391df63f093" providerId="LiveId" clId="{843B3FEC-F80E-4A1B-9447-240690E93544}" dt="2019-09-20T18:35:03.911" v="737" actId="20577"/>
          <ac:spMkLst>
            <pc:docMk/>
            <pc:sldMk cId="2873890510" sldId="464"/>
            <ac:spMk id="20" creationId="{00000000-0000-0000-0000-000000000000}"/>
          </ac:spMkLst>
        </pc:spChg>
        <pc:spChg chg="mod">
          <ac:chgData name="Sabrina Detlef" userId="ff661391df63f093" providerId="LiveId" clId="{843B3FEC-F80E-4A1B-9447-240690E93544}" dt="2019-09-20T18:36:30.554" v="760" actId="6549"/>
          <ac:spMkLst>
            <pc:docMk/>
            <pc:sldMk cId="2873890510" sldId="464"/>
            <ac:spMk id="21" creationId="{00000000-0000-0000-0000-000000000000}"/>
          </ac:spMkLst>
        </pc:spChg>
        <pc:spChg chg="mod">
          <ac:chgData name="Sabrina Detlef" userId="ff661391df63f093" providerId="LiveId" clId="{843B3FEC-F80E-4A1B-9447-240690E93544}" dt="2019-09-20T18:37:59.125" v="777" actId="20577"/>
          <ac:spMkLst>
            <pc:docMk/>
            <pc:sldMk cId="2873890510" sldId="464"/>
            <ac:spMk id="22" creationId="{00000000-0000-0000-0000-000000000000}"/>
          </ac:spMkLst>
        </pc:spChg>
        <pc:spChg chg="mod">
          <ac:chgData name="Sabrina Detlef" userId="ff661391df63f093" providerId="LiveId" clId="{843B3FEC-F80E-4A1B-9447-240690E93544}" dt="2019-09-20T18:38:16.872" v="778" actId="20577"/>
          <ac:spMkLst>
            <pc:docMk/>
            <pc:sldMk cId="2873890510" sldId="464"/>
            <ac:spMk id="23" creationId="{00000000-0000-0000-0000-000000000000}"/>
          </ac:spMkLst>
        </pc:spChg>
      </pc:sldChg>
      <pc:sldChg chg="modSp">
        <pc:chgData name="Sabrina Detlef" userId="ff661391df63f093" providerId="LiveId" clId="{843B3FEC-F80E-4A1B-9447-240690E93544}" dt="2019-09-20T18:21:00.818" v="672" actId="6549"/>
        <pc:sldMkLst>
          <pc:docMk/>
          <pc:sldMk cId="4025449364" sldId="466"/>
        </pc:sldMkLst>
        <pc:spChg chg="mod">
          <ac:chgData name="Sabrina Detlef" userId="ff661391df63f093" providerId="LiveId" clId="{843B3FEC-F80E-4A1B-9447-240690E93544}" dt="2019-09-20T18:19:24.690" v="624" actId="20577"/>
          <ac:spMkLst>
            <pc:docMk/>
            <pc:sldMk cId="4025449364" sldId="466"/>
            <ac:spMk id="3" creationId="{00000000-0000-0000-0000-000000000000}"/>
          </ac:spMkLst>
        </pc:spChg>
        <pc:spChg chg="mod">
          <ac:chgData name="Sabrina Detlef" userId="ff661391df63f093" providerId="LiveId" clId="{843B3FEC-F80E-4A1B-9447-240690E93544}" dt="2019-09-20T18:18:52.478" v="622" actId="6549"/>
          <ac:spMkLst>
            <pc:docMk/>
            <pc:sldMk cId="4025449364" sldId="466"/>
            <ac:spMk id="32" creationId="{00000000-0000-0000-0000-000000000000}"/>
          </ac:spMkLst>
        </pc:spChg>
        <pc:spChg chg="mod">
          <ac:chgData name="Sabrina Detlef" userId="ff661391df63f093" providerId="LiveId" clId="{843B3FEC-F80E-4A1B-9447-240690E93544}" dt="2019-09-20T18:20:22.186" v="648" actId="6549"/>
          <ac:spMkLst>
            <pc:docMk/>
            <pc:sldMk cId="4025449364" sldId="466"/>
            <ac:spMk id="35" creationId="{00000000-0000-0000-0000-000000000000}"/>
          </ac:spMkLst>
        </pc:spChg>
        <pc:spChg chg="mod">
          <ac:chgData name="Sabrina Detlef" userId="ff661391df63f093" providerId="LiveId" clId="{843B3FEC-F80E-4A1B-9447-240690E93544}" dt="2019-09-20T18:21:00.818" v="672" actId="6549"/>
          <ac:spMkLst>
            <pc:docMk/>
            <pc:sldMk cId="4025449364" sldId="466"/>
            <ac:spMk id="141" creationId="{00000000-0000-0000-0000-000000000000}"/>
          </ac:spMkLst>
        </pc:spChg>
      </pc:sldChg>
      <pc:sldChg chg="modSp addCm modCm">
        <pc:chgData name="Sabrina Detlef" userId="ff661391df63f093" providerId="LiveId" clId="{843B3FEC-F80E-4A1B-9447-240690E93544}" dt="2019-09-20T15:52:53.247" v="535" actId="20577"/>
        <pc:sldMkLst>
          <pc:docMk/>
          <pc:sldMk cId="4167995869" sldId="468"/>
        </pc:sldMkLst>
        <pc:spChg chg="mod">
          <ac:chgData name="Sabrina Detlef" userId="ff661391df63f093" providerId="LiveId" clId="{843B3FEC-F80E-4A1B-9447-240690E93544}" dt="2019-09-20T15:50:34.236" v="527" actId="20577"/>
          <ac:spMkLst>
            <pc:docMk/>
            <pc:sldMk cId="4167995869" sldId="468"/>
            <ac:spMk id="8" creationId="{00000000-0000-0000-0000-000000000000}"/>
          </ac:spMkLst>
        </pc:spChg>
        <pc:spChg chg="mod">
          <ac:chgData name="Sabrina Detlef" userId="ff661391df63f093" providerId="LiveId" clId="{843B3FEC-F80E-4A1B-9447-240690E93544}" dt="2019-09-20T15:52:01.194" v="532" actId="20577"/>
          <ac:spMkLst>
            <pc:docMk/>
            <pc:sldMk cId="4167995869" sldId="468"/>
            <ac:spMk id="102" creationId="{00000000-0000-0000-0000-000000000000}"/>
          </ac:spMkLst>
        </pc:spChg>
        <pc:spChg chg="mod">
          <ac:chgData name="Sabrina Detlef" userId="ff661391df63f093" providerId="LiveId" clId="{843B3FEC-F80E-4A1B-9447-240690E93544}" dt="2019-09-20T15:52:53.247" v="535" actId="20577"/>
          <ac:spMkLst>
            <pc:docMk/>
            <pc:sldMk cId="4167995869" sldId="468"/>
            <ac:spMk id="108" creationId="{00000000-0000-0000-0000-000000000000}"/>
          </ac:spMkLst>
        </pc:spChg>
        <pc:picChg chg="mod">
          <ac:chgData name="Sabrina Detlef" userId="ff661391df63f093" providerId="LiveId" clId="{843B3FEC-F80E-4A1B-9447-240690E93544}" dt="2019-09-20T15:49:47.022" v="512" actId="1076"/>
          <ac:picMkLst>
            <pc:docMk/>
            <pc:sldMk cId="4167995869" sldId="468"/>
            <ac:picMk id="52" creationId="{00000000-0000-0000-0000-000000000000}"/>
          </ac:picMkLst>
        </pc:picChg>
      </pc:sldChg>
      <pc:sldChg chg="modSp addCm modCm">
        <pc:chgData name="Sabrina Detlef" userId="ff661391df63f093" providerId="LiveId" clId="{843B3FEC-F80E-4A1B-9447-240690E93544}" dt="2019-09-20T18:18:14.101" v="621" actId="6549"/>
        <pc:sldMkLst>
          <pc:docMk/>
          <pc:sldMk cId="2059498699" sldId="472"/>
        </pc:sldMkLst>
        <pc:spChg chg="mod">
          <ac:chgData name="Sabrina Detlef" userId="ff661391df63f093" providerId="LiveId" clId="{843B3FEC-F80E-4A1B-9447-240690E93544}" dt="2019-09-20T18:13:52.847" v="599" actId="20577"/>
          <ac:spMkLst>
            <pc:docMk/>
            <pc:sldMk cId="2059498699" sldId="472"/>
            <ac:spMk id="3" creationId="{00000000-0000-0000-0000-000000000000}"/>
          </ac:spMkLst>
        </pc:spChg>
        <pc:spChg chg="mod">
          <ac:chgData name="Sabrina Detlef" userId="ff661391df63f093" providerId="LiveId" clId="{843B3FEC-F80E-4A1B-9447-240690E93544}" dt="2019-09-20T18:14:49.778" v="602" actId="6549"/>
          <ac:spMkLst>
            <pc:docMk/>
            <pc:sldMk cId="2059498699" sldId="472"/>
            <ac:spMk id="17" creationId="{00000000-0000-0000-0000-000000000000}"/>
          </ac:spMkLst>
        </pc:spChg>
        <pc:spChg chg="mod">
          <ac:chgData name="Sabrina Detlef" userId="ff661391df63f093" providerId="LiveId" clId="{843B3FEC-F80E-4A1B-9447-240690E93544}" dt="2019-09-20T18:17:29.937" v="620" actId="20577"/>
          <ac:spMkLst>
            <pc:docMk/>
            <pc:sldMk cId="2059498699" sldId="472"/>
            <ac:spMk id="18" creationId="{00000000-0000-0000-0000-000000000000}"/>
          </ac:spMkLst>
        </pc:spChg>
        <pc:spChg chg="mod">
          <ac:chgData name="Sabrina Detlef" userId="ff661391df63f093" providerId="LiveId" clId="{843B3FEC-F80E-4A1B-9447-240690E93544}" dt="2019-09-20T18:18:14.101" v="621" actId="6549"/>
          <ac:spMkLst>
            <pc:docMk/>
            <pc:sldMk cId="2059498699" sldId="472"/>
            <ac:spMk id="19" creationId="{00000000-0000-0000-0000-000000000000}"/>
          </ac:spMkLst>
        </pc:spChg>
      </pc:sldChg>
      <pc:sldChg chg="modSp addCm modCm">
        <pc:chgData name="Sabrina Detlef" userId="ff661391df63f093" providerId="LiveId" clId="{843B3FEC-F80E-4A1B-9447-240690E93544}" dt="2019-09-20T18:30:22.923" v="721" actId="6549"/>
        <pc:sldMkLst>
          <pc:docMk/>
          <pc:sldMk cId="2757599559" sldId="478"/>
        </pc:sldMkLst>
        <pc:spChg chg="mod">
          <ac:chgData name="Sabrina Detlef" userId="ff661391df63f093" providerId="LiveId" clId="{843B3FEC-F80E-4A1B-9447-240690E93544}" dt="2019-09-20T18:30:18.657" v="720" actId="6549"/>
          <ac:spMkLst>
            <pc:docMk/>
            <pc:sldMk cId="2757599559" sldId="478"/>
            <ac:spMk id="6" creationId="{00000000-0000-0000-0000-000000000000}"/>
          </ac:spMkLst>
        </pc:spChg>
        <pc:spChg chg="mod">
          <ac:chgData name="Sabrina Detlef" userId="ff661391df63f093" providerId="LiveId" clId="{843B3FEC-F80E-4A1B-9447-240690E93544}" dt="2019-09-20T18:30:14.392" v="719" actId="6549"/>
          <ac:spMkLst>
            <pc:docMk/>
            <pc:sldMk cId="2757599559" sldId="478"/>
            <ac:spMk id="7" creationId="{00000000-0000-0000-0000-000000000000}"/>
          </ac:spMkLst>
        </pc:spChg>
        <pc:spChg chg="mod">
          <ac:chgData name="Sabrina Detlef" userId="ff661391df63f093" providerId="LiveId" clId="{843B3FEC-F80E-4A1B-9447-240690E93544}" dt="2019-09-20T18:30:22.923" v="721" actId="6549"/>
          <ac:spMkLst>
            <pc:docMk/>
            <pc:sldMk cId="2757599559" sldId="478"/>
            <ac:spMk id="41" creationId="{00000000-0000-0000-0000-000000000000}"/>
          </ac:spMkLst>
        </pc:spChg>
      </pc:sldChg>
      <pc:sldChg chg="modSp addCm">
        <pc:chgData name="Sabrina Detlef" userId="ff661391df63f093" providerId="LiveId" clId="{843B3FEC-F80E-4A1B-9447-240690E93544}" dt="2019-09-20T19:01:39.003" v="877" actId="1589"/>
        <pc:sldMkLst>
          <pc:docMk/>
          <pc:sldMk cId="2541641866" sldId="484"/>
        </pc:sldMkLst>
        <pc:spChg chg="mod">
          <ac:chgData name="Sabrina Detlef" userId="ff661391df63f093" providerId="LiveId" clId="{843B3FEC-F80E-4A1B-9447-240690E93544}" dt="2019-09-20T18:42:59.958" v="821" actId="20577"/>
          <ac:spMkLst>
            <pc:docMk/>
            <pc:sldMk cId="2541641866" sldId="484"/>
            <ac:spMk id="4" creationId="{00000000-0000-0000-0000-000000000000}"/>
          </ac:spMkLst>
        </pc:spChg>
      </pc:sldChg>
      <pc:sldChg chg="modSp addCm modCm">
        <pc:chgData name="Sabrina Detlef" userId="ff661391df63f093" providerId="LiveId" clId="{843B3FEC-F80E-4A1B-9447-240690E93544}" dt="2019-09-20T18:57:39.541" v="875" actId="20577"/>
        <pc:sldMkLst>
          <pc:docMk/>
          <pc:sldMk cId="1681144562" sldId="486"/>
        </pc:sldMkLst>
        <pc:spChg chg="mod">
          <ac:chgData name="Sabrina Detlef" userId="ff661391df63f093" providerId="LiveId" clId="{843B3FEC-F80E-4A1B-9447-240690E93544}" dt="2019-09-20T18:57:39.541" v="875" actId="20577"/>
          <ac:spMkLst>
            <pc:docMk/>
            <pc:sldMk cId="1681144562" sldId="486"/>
            <ac:spMk id="2" creationId="{00000000-0000-0000-0000-000000000000}"/>
          </ac:spMkLst>
        </pc:spChg>
        <pc:spChg chg="mod">
          <ac:chgData name="Sabrina Detlef" userId="ff661391df63f093" providerId="LiveId" clId="{843B3FEC-F80E-4A1B-9447-240690E93544}" dt="2019-09-20T15:47:07.788" v="457" actId="20577"/>
          <ac:spMkLst>
            <pc:docMk/>
            <pc:sldMk cId="1681144562" sldId="486"/>
            <ac:spMk id="10" creationId="{00000000-0000-0000-0000-000000000000}"/>
          </ac:spMkLst>
        </pc:spChg>
        <pc:spChg chg="mod">
          <ac:chgData name="Sabrina Detlef" userId="ff661391df63f093" providerId="LiveId" clId="{843B3FEC-F80E-4A1B-9447-240690E93544}" dt="2019-09-20T15:49:14.470" v="510" actId="20577"/>
          <ac:spMkLst>
            <pc:docMk/>
            <pc:sldMk cId="1681144562" sldId="486"/>
            <ac:spMk id="16" creationId="{00000000-0000-0000-0000-000000000000}"/>
          </ac:spMkLst>
        </pc:spChg>
      </pc:sldChg>
      <pc:sldChg chg="modSp addCm modCm">
        <pc:chgData name="Sabrina Detlef" userId="ff661391df63f093" providerId="LiveId" clId="{843B3FEC-F80E-4A1B-9447-240690E93544}" dt="2019-09-20T18:52:42.934" v="865" actId="1589"/>
        <pc:sldMkLst>
          <pc:docMk/>
          <pc:sldMk cId="2530212656" sldId="488"/>
        </pc:sldMkLst>
        <pc:spChg chg="mod">
          <ac:chgData name="Sabrina Detlef" userId="ff661391df63f093" providerId="LiveId" clId="{843B3FEC-F80E-4A1B-9447-240690E93544}" dt="2019-09-20T15:38:52.834" v="339" actId="6549"/>
          <ac:spMkLst>
            <pc:docMk/>
            <pc:sldMk cId="2530212656" sldId="488"/>
            <ac:spMk id="4" creationId="{00000000-0000-0000-0000-000000000000}"/>
          </ac:spMkLst>
        </pc:spChg>
        <pc:spChg chg="mod">
          <ac:chgData name="Sabrina Detlef" userId="ff661391df63f093" providerId="LiveId" clId="{843B3FEC-F80E-4A1B-9447-240690E93544}" dt="2019-09-20T15:39:41.415" v="385" actId="6549"/>
          <ac:spMkLst>
            <pc:docMk/>
            <pc:sldMk cId="2530212656" sldId="488"/>
            <ac:spMk id="5" creationId="{00000000-0000-0000-0000-000000000000}"/>
          </ac:spMkLst>
        </pc:spChg>
        <pc:spChg chg="mod">
          <ac:chgData name="Sabrina Detlef" userId="ff661391df63f093" providerId="LiveId" clId="{843B3FEC-F80E-4A1B-9447-240690E93544}" dt="2019-09-20T15:37:00.309" v="333" actId="20577"/>
          <ac:spMkLst>
            <pc:docMk/>
            <pc:sldMk cId="2530212656" sldId="488"/>
            <ac:spMk id="9" creationId="{00000000-0000-0000-0000-000000000000}"/>
          </ac:spMkLst>
        </pc:spChg>
      </pc:sldChg>
      <pc:sldChg chg="modSp addCm delCm modCm">
        <pc:chgData name="Sabrina Detlef" userId="ff661391df63f093" providerId="LiveId" clId="{843B3FEC-F80E-4A1B-9447-240690E93544}" dt="2019-09-20T18:12:15.681" v="568" actId="313"/>
        <pc:sldMkLst>
          <pc:docMk/>
          <pc:sldMk cId="3501845775" sldId="494"/>
        </pc:sldMkLst>
        <pc:spChg chg="mod">
          <ac:chgData name="Sabrina Detlef" userId="ff661391df63f093" providerId="LiveId" clId="{843B3FEC-F80E-4A1B-9447-240690E93544}" dt="2019-09-20T18:12:15.681" v="568" actId="313"/>
          <ac:spMkLst>
            <pc:docMk/>
            <pc:sldMk cId="3501845775" sldId="494"/>
            <ac:spMk id="3" creationId="{00000000-0000-0000-0000-000000000000}"/>
          </ac:spMkLst>
        </pc:spChg>
      </pc:sldChg>
      <pc:sldChg chg="modSp addCm modCm">
        <pc:chgData name="Sabrina Detlef" userId="ff661391df63f093" providerId="LiveId" clId="{843B3FEC-F80E-4A1B-9447-240690E93544}" dt="2019-09-20T18:59:13.487" v="876" actId="1589"/>
        <pc:sldMkLst>
          <pc:docMk/>
          <pc:sldMk cId="2001696524" sldId="497"/>
        </pc:sldMkLst>
        <pc:spChg chg="mod">
          <ac:chgData name="Sabrina Detlef" userId="ff661391df63f093" providerId="LiveId" clId="{843B3FEC-F80E-4A1B-9447-240690E93544}" dt="2019-09-20T18:22:42.081" v="686" actId="20577"/>
          <ac:spMkLst>
            <pc:docMk/>
            <pc:sldMk cId="2001696524" sldId="497"/>
            <ac:spMk id="4" creationId="{00000000-0000-0000-0000-000000000000}"/>
          </ac:spMkLst>
        </pc:spChg>
        <pc:spChg chg="mod">
          <ac:chgData name="Sabrina Detlef" userId="ff661391df63f093" providerId="LiveId" clId="{843B3FEC-F80E-4A1B-9447-240690E93544}" dt="2019-09-20T18:28:23.572" v="705" actId="20577"/>
          <ac:spMkLst>
            <pc:docMk/>
            <pc:sldMk cId="2001696524" sldId="497"/>
            <ac:spMk id="8" creationId="{00000000-0000-0000-0000-000000000000}"/>
          </ac:spMkLst>
        </pc:spChg>
        <pc:spChg chg="mod">
          <ac:chgData name="Sabrina Detlef" userId="ff661391df63f093" providerId="LiveId" clId="{843B3FEC-F80E-4A1B-9447-240690E93544}" dt="2019-09-20T18:26:53.477" v="703" actId="6549"/>
          <ac:spMkLst>
            <pc:docMk/>
            <pc:sldMk cId="2001696524" sldId="497"/>
            <ac:spMk id="12" creationId="{00000000-0000-0000-0000-000000000000}"/>
          </ac:spMkLst>
        </pc:spChg>
        <pc:spChg chg="mod">
          <ac:chgData name="Sabrina Detlef" userId="ff661391df63f093" providerId="LiveId" clId="{843B3FEC-F80E-4A1B-9447-240690E93544}" dt="2019-09-20T18:26:27.494" v="702" actId="6549"/>
          <ac:spMkLst>
            <pc:docMk/>
            <pc:sldMk cId="2001696524" sldId="497"/>
            <ac:spMk id="13" creationId="{00000000-0000-0000-0000-000000000000}"/>
          </ac:spMkLst>
        </pc:spChg>
      </pc:sldChg>
      <pc:sldChg chg="modSp addCm delCm modCm">
        <pc:chgData name="Sabrina Detlef" userId="ff661391df63f093" providerId="LiveId" clId="{843B3FEC-F80E-4A1B-9447-240690E93544}" dt="2019-09-20T18:33:42.075" v="727" actId="1589"/>
        <pc:sldMkLst>
          <pc:docMk/>
          <pc:sldMk cId="3068362158" sldId="498"/>
        </pc:sldMkLst>
        <pc:spChg chg="mod">
          <ac:chgData name="Sabrina Detlef" userId="ff661391df63f093" providerId="LiveId" clId="{843B3FEC-F80E-4A1B-9447-240690E93544}" dt="2019-09-20T18:30:53.794" v="722" actId="6549"/>
          <ac:spMkLst>
            <pc:docMk/>
            <pc:sldMk cId="3068362158" sldId="498"/>
            <ac:spMk id="14" creationId="{00000000-0000-0000-0000-000000000000}"/>
          </ac:spMkLst>
        </pc:spChg>
      </pc:sldChg>
      <pc:sldChg chg="modSp">
        <pc:chgData name="Sabrina Detlef" userId="ff661391df63f093" providerId="LiveId" clId="{843B3FEC-F80E-4A1B-9447-240690E93544}" dt="2019-09-20T18:41:41.169" v="804" actId="20577"/>
        <pc:sldMkLst>
          <pc:docMk/>
          <pc:sldMk cId="1887613604" sldId="499"/>
        </pc:sldMkLst>
        <pc:spChg chg="mod">
          <ac:chgData name="Sabrina Detlef" userId="ff661391df63f093" providerId="LiveId" clId="{843B3FEC-F80E-4A1B-9447-240690E93544}" dt="2019-09-20T18:39:38.698" v="781" actId="6549"/>
          <ac:spMkLst>
            <pc:docMk/>
            <pc:sldMk cId="1887613604" sldId="499"/>
            <ac:spMk id="21" creationId="{00000000-0000-0000-0000-000000000000}"/>
          </ac:spMkLst>
        </pc:spChg>
        <pc:spChg chg="mod">
          <ac:chgData name="Sabrina Detlef" userId="ff661391df63f093" providerId="LiveId" clId="{843B3FEC-F80E-4A1B-9447-240690E93544}" dt="2019-09-20T18:40:40.799" v="801" actId="6549"/>
          <ac:spMkLst>
            <pc:docMk/>
            <pc:sldMk cId="1887613604" sldId="499"/>
            <ac:spMk id="51" creationId="{00000000-0000-0000-0000-000000000000}"/>
          </ac:spMkLst>
        </pc:spChg>
        <pc:spChg chg="mod">
          <ac:chgData name="Sabrina Detlef" userId="ff661391df63f093" providerId="LiveId" clId="{843B3FEC-F80E-4A1B-9447-240690E93544}" dt="2019-09-20T18:41:41.169" v="804" actId="20577"/>
          <ac:spMkLst>
            <pc:docMk/>
            <pc:sldMk cId="1887613604" sldId="499"/>
            <ac:spMk id="5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Sheet1!$A$9</c:f>
              <c:strCache>
                <c:ptCount val="1"/>
                <c:pt idx="0">
                  <c:v>Admin employment records</c:v>
                </c:pt>
              </c:strCache>
            </c:strRef>
          </c:tx>
          <c:invertIfNegative val="0"/>
          <c:cat>
            <c:strRef>
              <c:f>Sheet1!$B$8:$D$8</c:f>
              <c:strCache>
                <c:ptCount val="3"/>
                <c:pt idx="0">
                  <c:v>Round 2 (n=79)</c:v>
                </c:pt>
                <c:pt idx="1">
                  <c:v>Round 3 (n=57)</c:v>
                </c:pt>
                <c:pt idx="2">
                  <c:v>Round 4 (n=70)</c:v>
                </c:pt>
              </c:strCache>
            </c:strRef>
          </c:cat>
          <c:val>
            <c:numRef>
              <c:f>Sheet1!$B$9:$D$9</c:f>
              <c:numCache>
                <c:formatCode>0.0%</c:formatCode>
                <c:ptCount val="3"/>
                <c:pt idx="0">
                  <c:v>0.493670886075949</c:v>
                </c:pt>
                <c:pt idx="1">
                  <c:v>0.87719298245613997</c:v>
                </c:pt>
                <c:pt idx="2">
                  <c:v>0.82857142857142896</c:v>
                </c:pt>
              </c:numCache>
            </c:numRef>
          </c:val>
          <c:extLst>
            <c:ext xmlns:c16="http://schemas.microsoft.com/office/drawing/2014/chart" uri="{C3380CC4-5D6E-409C-BE32-E72D297353CC}">
              <c16:uniqueId val="{00000000-814B-4D72-9127-948B37304906}"/>
            </c:ext>
          </c:extLst>
        </c:ser>
        <c:ser>
          <c:idx val="1"/>
          <c:order val="1"/>
          <c:tx>
            <c:strRef>
              <c:f>Sheet1!$A$10</c:f>
              <c:strCache>
                <c:ptCount val="1"/>
                <c:pt idx="0">
                  <c:v>Student records</c:v>
                </c:pt>
              </c:strCache>
            </c:strRef>
          </c:tx>
          <c:invertIfNegative val="0"/>
          <c:cat>
            <c:strRef>
              <c:f>Sheet1!$B$8:$D$8</c:f>
              <c:strCache>
                <c:ptCount val="3"/>
                <c:pt idx="0">
                  <c:v>Round 2 (n=79)</c:v>
                </c:pt>
                <c:pt idx="1">
                  <c:v>Round 3 (n=57)</c:v>
                </c:pt>
                <c:pt idx="2">
                  <c:v>Round 4 (n=70)</c:v>
                </c:pt>
              </c:strCache>
            </c:strRef>
          </c:cat>
          <c:val>
            <c:numRef>
              <c:f>Sheet1!$B$10:$D$10</c:f>
              <c:numCache>
                <c:formatCode>0.0%</c:formatCode>
                <c:ptCount val="3"/>
                <c:pt idx="0">
                  <c:v>0.784810126582278</c:v>
                </c:pt>
                <c:pt idx="1">
                  <c:v>0.94736842105263097</c:v>
                </c:pt>
                <c:pt idx="2">
                  <c:v>0.81428571428571395</c:v>
                </c:pt>
              </c:numCache>
            </c:numRef>
          </c:val>
          <c:extLst>
            <c:ext xmlns:c16="http://schemas.microsoft.com/office/drawing/2014/chart" uri="{C3380CC4-5D6E-409C-BE32-E72D297353CC}">
              <c16:uniqueId val="{00000001-814B-4D72-9127-948B37304906}"/>
            </c:ext>
          </c:extLst>
        </c:ser>
        <c:ser>
          <c:idx val="2"/>
          <c:order val="2"/>
          <c:tx>
            <c:strRef>
              <c:f>Sheet1!$A$11</c:f>
              <c:strCache>
                <c:ptCount val="1"/>
                <c:pt idx="0">
                  <c:v>Participant surveys</c:v>
                </c:pt>
              </c:strCache>
            </c:strRef>
          </c:tx>
          <c:invertIfNegative val="0"/>
          <c:cat>
            <c:strRef>
              <c:f>Sheet1!$B$8:$D$8</c:f>
              <c:strCache>
                <c:ptCount val="3"/>
                <c:pt idx="0">
                  <c:v>Round 2 (n=79)</c:v>
                </c:pt>
                <c:pt idx="1">
                  <c:v>Round 3 (n=57)</c:v>
                </c:pt>
                <c:pt idx="2">
                  <c:v>Round 4 (n=70)</c:v>
                </c:pt>
              </c:strCache>
            </c:strRef>
          </c:cat>
          <c:val>
            <c:numRef>
              <c:f>Sheet1!$B$11:$D$11</c:f>
              <c:numCache>
                <c:formatCode>0.0%</c:formatCode>
                <c:ptCount val="3"/>
                <c:pt idx="0">
                  <c:v>0.645569620253164</c:v>
                </c:pt>
                <c:pt idx="1">
                  <c:v>0.61403508771929804</c:v>
                </c:pt>
                <c:pt idx="2">
                  <c:v>0.28571428571428598</c:v>
                </c:pt>
              </c:numCache>
            </c:numRef>
          </c:val>
          <c:extLst>
            <c:ext xmlns:c16="http://schemas.microsoft.com/office/drawing/2014/chart" uri="{C3380CC4-5D6E-409C-BE32-E72D297353CC}">
              <c16:uniqueId val="{00000002-814B-4D72-9127-948B37304906}"/>
            </c:ext>
          </c:extLst>
        </c:ser>
        <c:dLbls>
          <c:showLegendKey val="0"/>
          <c:showVal val="0"/>
          <c:showCatName val="0"/>
          <c:showSerName val="0"/>
          <c:showPercent val="0"/>
          <c:showBubbleSize val="0"/>
        </c:dLbls>
        <c:gapWidth val="150"/>
        <c:axId val="-2137389416"/>
        <c:axId val="-2039967624"/>
      </c:barChart>
      <c:catAx>
        <c:axId val="-2137389416"/>
        <c:scaling>
          <c:orientation val="minMax"/>
        </c:scaling>
        <c:delete val="0"/>
        <c:axPos val="l"/>
        <c:numFmt formatCode="General" sourceLinked="0"/>
        <c:majorTickMark val="out"/>
        <c:minorTickMark val="none"/>
        <c:tickLblPos val="nextTo"/>
        <c:crossAx val="-2039967624"/>
        <c:crosses val="autoZero"/>
        <c:auto val="1"/>
        <c:lblAlgn val="ctr"/>
        <c:lblOffset val="100"/>
        <c:noMultiLvlLbl val="0"/>
      </c:catAx>
      <c:valAx>
        <c:axId val="-2039967624"/>
        <c:scaling>
          <c:orientation val="minMax"/>
        </c:scaling>
        <c:delete val="0"/>
        <c:axPos val="b"/>
        <c:majorGridlines/>
        <c:numFmt formatCode="0%" sourceLinked="0"/>
        <c:majorTickMark val="out"/>
        <c:minorTickMark val="none"/>
        <c:tickLblPos val="nextTo"/>
        <c:crossAx val="-2137389416"/>
        <c:crosses val="autoZero"/>
        <c:crossBetween val="between"/>
        <c:majorUnit val="0.2"/>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B69F0-E66B-F14F-8A42-EBA7C63F20C7}" type="doc">
      <dgm:prSet loTypeId="urn:microsoft.com/office/officeart/2005/8/layout/pyramid3" loCatId="" qsTypeId="urn:microsoft.com/office/officeart/2005/8/quickstyle/simple4" qsCatId="simple" csTypeId="urn:microsoft.com/office/officeart/2005/8/colors/colorful4" csCatId="colorful" phldr="1"/>
      <dgm:spPr/>
    </dgm:pt>
    <dgm:pt modelId="{BC4F76A7-CB40-A54C-BB1B-90EC9411961F}">
      <dgm:prSet phldrT="[Text]" custT="1"/>
      <dgm:spPr/>
      <dgm:t>
        <a:bodyPr/>
        <a:lstStyle/>
        <a:p>
          <a:pPr>
            <a:spcAft>
              <a:spcPts val="0"/>
            </a:spcAft>
          </a:pPr>
          <a:r>
            <a:rPr lang="en-US" sz="2000" dirty="0"/>
            <a:t>216 </a:t>
          </a:r>
        </a:p>
        <a:p>
          <a:pPr>
            <a:spcAft>
              <a:spcPts val="0"/>
            </a:spcAft>
          </a:pPr>
          <a:r>
            <a:rPr lang="en-US" sz="1500" dirty="0"/>
            <a:t>Third-party evaluation studies</a:t>
          </a:r>
        </a:p>
      </dgm:t>
    </dgm:pt>
    <dgm:pt modelId="{527524EF-1932-D141-B603-677525EBD2A8}" type="parTrans" cxnId="{CACC8D3A-3E0B-7445-98B0-E1DBE5345E48}">
      <dgm:prSet/>
      <dgm:spPr/>
      <dgm:t>
        <a:bodyPr/>
        <a:lstStyle/>
        <a:p>
          <a:endParaRPr lang="en-US"/>
        </a:p>
      </dgm:t>
    </dgm:pt>
    <dgm:pt modelId="{24DD1636-5135-0A42-8FF3-6E82952DD0FE}" type="sibTrans" cxnId="{CACC8D3A-3E0B-7445-98B0-E1DBE5345E48}">
      <dgm:prSet/>
      <dgm:spPr/>
      <dgm:t>
        <a:bodyPr/>
        <a:lstStyle/>
        <a:p>
          <a:endParaRPr lang="en-US"/>
        </a:p>
      </dgm:t>
    </dgm:pt>
    <dgm:pt modelId="{A62711E7-637E-6A40-A64A-0BF0C93CD3FB}">
      <dgm:prSet phldrT="[Text]" custT="1"/>
      <dgm:spPr/>
      <dgm:t>
        <a:bodyPr/>
        <a:lstStyle/>
        <a:p>
          <a:pPr>
            <a:spcAft>
              <a:spcPts val="0"/>
            </a:spcAft>
          </a:pPr>
          <a:r>
            <a:rPr lang="en-US" sz="2000" dirty="0"/>
            <a:t>66 </a:t>
          </a:r>
        </a:p>
        <a:p>
          <a:pPr>
            <a:spcAft>
              <a:spcPts val="0"/>
            </a:spcAft>
          </a:pPr>
          <a:r>
            <a:rPr lang="en-US" sz="1500" dirty="0"/>
            <a:t>Studies</a:t>
          </a:r>
        </a:p>
      </dgm:t>
    </dgm:pt>
    <dgm:pt modelId="{E7F59F2F-812B-9341-80F9-E821274E1D50}" type="parTrans" cxnId="{180898D1-79FA-5644-BEE1-CDEE6927C1A9}">
      <dgm:prSet/>
      <dgm:spPr/>
      <dgm:t>
        <a:bodyPr/>
        <a:lstStyle/>
        <a:p>
          <a:endParaRPr lang="en-US"/>
        </a:p>
      </dgm:t>
    </dgm:pt>
    <dgm:pt modelId="{FCD62793-ECFF-D04A-8A47-32BC9F677B32}" type="sibTrans" cxnId="{180898D1-79FA-5644-BEE1-CDEE6927C1A9}">
      <dgm:prSet/>
      <dgm:spPr/>
      <dgm:t>
        <a:bodyPr/>
        <a:lstStyle/>
        <a:p>
          <a:endParaRPr lang="en-US"/>
        </a:p>
      </dgm:t>
    </dgm:pt>
    <dgm:pt modelId="{FCE3841F-9FCC-1449-9709-5284988687B6}">
      <dgm:prSet phldrT="[Text]" custT="1"/>
      <dgm:spPr>
        <a:solidFill>
          <a:schemeClr val="accent1"/>
        </a:solidFill>
      </dgm:spPr>
      <dgm:t>
        <a:bodyPr/>
        <a:lstStyle/>
        <a:p>
          <a:pPr>
            <a:spcAft>
              <a:spcPts val="0"/>
            </a:spcAft>
          </a:pPr>
          <a:endParaRPr lang="en-US" sz="2000" dirty="0"/>
        </a:p>
        <a:p>
          <a:pPr>
            <a:spcAft>
              <a:spcPts val="0"/>
            </a:spcAft>
          </a:pPr>
          <a:r>
            <a:rPr lang="en-US" sz="2000" dirty="0"/>
            <a:t>36 </a:t>
          </a:r>
        </a:p>
        <a:p>
          <a:pPr>
            <a:spcAft>
              <a:spcPts val="0"/>
            </a:spcAft>
          </a:pPr>
          <a:r>
            <a:rPr lang="en-US" sz="1500" dirty="0"/>
            <a:t>Studies</a:t>
          </a:r>
        </a:p>
      </dgm:t>
    </dgm:pt>
    <dgm:pt modelId="{DCB7930F-39D3-7C48-B879-3A3AEAFB197C}" type="parTrans" cxnId="{4CC906CA-E11F-E34C-A4D9-52FCDD8E46E5}">
      <dgm:prSet/>
      <dgm:spPr/>
      <dgm:t>
        <a:bodyPr/>
        <a:lstStyle/>
        <a:p>
          <a:endParaRPr lang="en-US"/>
        </a:p>
      </dgm:t>
    </dgm:pt>
    <dgm:pt modelId="{857C323E-36D1-F54D-BBDF-D629C90755AF}" type="sibTrans" cxnId="{4CC906CA-E11F-E34C-A4D9-52FCDD8E46E5}">
      <dgm:prSet/>
      <dgm:spPr/>
      <dgm:t>
        <a:bodyPr/>
        <a:lstStyle/>
        <a:p>
          <a:endParaRPr lang="en-US"/>
        </a:p>
      </dgm:t>
    </dgm:pt>
    <dgm:pt modelId="{65C24980-F8AE-2248-825F-09A64E633775}">
      <dgm:prSet phldrT="[Text]" custT="1"/>
      <dgm:spPr/>
      <dgm:t>
        <a:bodyPr/>
        <a:lstStyle/>
        <a:p>
          <a:pPr>
            <a:spcAft>
              <a:spcPts val="0"/>
            </a:spcAft>
          </a:pPr>
          <a:r>
            <a:rPr lang="en-US" sz="2000" dirty="0"/>
            <a:t>143 </a:t>
          </a:r>
        </a:p>
        <a:p>
          <a:pPr>
            <a:spcAft>
              <a:spcPts val="0"/>
            </a:spcAft>
          </a:pPr>
          <a:r>
            <a:rPr lang="en-US" sz="1500" dirty="0"/>
            <a:t>Evaluation studies</a:t>
          </a:r>
        </a:p>
      </dgm:t>
    </dgm:pt>
    <dgm:pt modelId="{3C01D0DD-5585-4841-9E5D-480A63A1D9E8}" type="parTrans" cxnId="{39C9AF06-DF2D-D74A-A12C-130B3015DE74}">
      <dgm:prSet/>
      <dgm:spPr/>
      <dgm:t>
        <a:bodyPr/>
        <a:lstStyle/>
        <a:p>
          <a:endParaRPr lang="en-US"/>
        </a:p>
      </dgm:t>
    </dgm:pt>
    <dgm:pt modelId="{2E093B53-DB04-AB46-B1AC-4CFC4FEE1EF0}" type="sibTrans" cxnId="{39C9AF06-DF2D-D74A-A12C-130B3015DE74}">
      <dgm:prSet/>
      <dgm:spPr/>
      <dgm:t>
        <a:bodyPr/>
        <a:lstStyle/>
        <a:p>
          <a:endParaRPr lang="en-US"/>
        </a:p>
      </dgm:t>
    </dgm:pt>
    <dgm:pt modelId="{6F0A74B1-9AF4-B743-9B49-3C607F70BEF3}" type="pres">
      <dgm:prSet presAssocID="{8A3B69F0-E66B-F14F-8A42-EBA7C63F20C7}" presName="Name0" presStyleCnt="0">
        <dgm:presLayoutVars>
          <dgm:dir/>
          <dgm:animLvl val="lvl"/>
          <dgm:resizeHandles val="exact"/>
        </dgm:presLayoutVars>
      </dgm:prSet>
      <dgm:spPr/>
    </dgm:pt>
    <dgm:pt modelId="{65477C87-1FA3-2C40-AD3F-E33254480CBA}" type="pres">
      <dgm:prSet presAssocID="{BC4F76A7-CB40-A54C-BB1B-90EC9411961F}" presName="Name8" presStyleCnt="0"/>
      <dgm:spPr/>
    </dgm:pt>
    <dgm:pt modelId="{8FC39CE4-7C64-FE40-A5FB-1A4A8C240639}" type="pres">
      <dgm:prSet presAssocID="{BC4F76A7-CB40-A54C-BB1B-90EC9411961F}" presName="level" presStyleLbl="node1" presStyleIdx="0" presStyleCnt="4">
        <dgm:presLayoutVars>
          <dgm:chMax val="1"/>
          <dgm:bulletEnabled val="1"/>
        </dgm:presLayoutVars>
      </dgm:prSet>
      <dgm:spPr/>
      <dgm:t>
        <a:bodyPr/>
        <a:lstStyle/>
        <a:p>
          <a:endParaRPr lang="en-US"/>
        </a:p>
      </dgm:t>
    </dgm:pt>
    <dgm:pt modelId="{1257755F-6AEB-B042-99B1-664235F7D8A4}" type="pres">
      <dgm:prSet presAssocID="{BC4F76A7-CB40-A54C-BB1B-90EC9411961F}" presName="levelTx" presStyleLbl="revTx" presStyleIdx="0" presStyleCnt="0">
        <dgm:presLayoutVars>
          <dgm:chMax val="1"/>
          <dgm:bulletEnabled val="1"/>
        </dgm:presLayoutVars>
      </dgm:prSet>
      <dgm:spPr/>
      <dgm:t>
        <a:bodyPr/>
        <a:lstStyle/>
        <a:p>
          <a:endParaRPr lang="en-US"/>
        </a:p>
      </dgm:t>
    </dgm:pt>
    <dgm:pt modelId="{0F3E2E19-8E50-E94A-A46D-1948433D5828}" type="pres">
      <dgm:prSet presAssocID="{65C24980-F8AE-2248-825F-09A64E633775}" presName="Name8" presStyleCnt="0"/>
      <dgm:spPr/>
    </dgm:pt>
    <dgm:pt modelId="{9C3DD755-EC47-1544-B2C1-3E515D327C27}" type="pres">
      <dgm:prSet presAssocID="{65C24980-F8AE-2248-825F-09A64E633775}" presName="level" presStyleLbl="node1" presStyleIdx="1" presStyleCnt="4">
        <dgm:presLayoutVars>
          <dgm:chMax val="1"/>
          <dgm:bulletEnabled val="1"/>
        </dgm:presLayoutVars>
      </dgm:prSet>
      <dgm:spPr/>
      <dgm:t>
        <a:bodyPr/>
        <a:lstStyle/>
        <a:p>
          <a:endParaRPr lang="en-US"/>
        </a:p>
      </dgm:t>
    </dgm:pt>
    <dgm:pt modelId="{2038977D-0026-074E-B753-A62ADFD69E81}" type="pres">
      <dgm:prSet presAssocID="{65C24980-F8AE-2248-825F-09A64E633775}" presName="levelTx" presStyleLbl="revTx" presStyleIdx="0" presStyleCnt="0">
        <dgm:presLayoutVars>
          <dgm:chMax val="1"/>
          <dgm:bulletEnabled val="1"/>
        </dgm:presLayoutVars>
      </dgm:prSet>
      <dgm:spPr/>
      <dgm:t>
        <a:bodyPr/>
        <a:lstStyle/>
        <a:p>
          <a:endParaRPr lang="en-US"/>
        </a:p>
      </dgm:t>
    </dgm:pt>
    <dgm:pt modelId="{43F0E5DB-8ED2-EF4D-A4C7-DA6E89E89206}" type="pres">
      <dgm:prSet presAssocID="{A62711E7-637E-6A40-A64A-0BF0C93CD3FB}" presName="Name8" presStyleCnt="0"/>
      <dgm:spPr/>
    </dgm:pt>
    <dgm:pt modelId="{39EE7A7D-64F5-6D4B-9A74-4337D97EC043}" type="pres">
      <dgm:prSet presAssocID="{A62711E7-637E-6A40-A64A-0BF0C93CD3FB}" presName="level" presStyleLbl="node1" presStyleIdx="2" presStyleCnt="4">
        <dgm:presLayoutVars>
          <dgm:chMax val="1"/>
          <dgm:bulletEnabled val="1"/>
        </dgm:presLayoutVars>
      </dgm:prSet>
      <dgm:spPr/>
      <dgm:t>
        <a:bodyPr/>
        <a:lstStyle/>
        <a:p>
          <a:endParaRPr lang="en-US"/>
        </a:p>
      </dgm:t>
    </dgm:pt>
    <dgm:pt modelId="{43C2DF30-C650-3C48-8013-1151FEE56786}" type="pres">
      <dgm:prSet presAssocID="{A62711E7-637E-6A40-A64A-0BF0C93CD3FB}" presName="levelTx" presStyleLbl="revTx" presStyleIdx="0" presStyleCnt="0">
        <dgm:presLayoutVars>
          <dgm:chMax val="1"/>
          <dgm:bulletEnabled val="1"/>
        </dgm:presLayoutVars>
      </dgm:prSet>
      <dgm:spPr/>
      <dgm:t>
        <a:bodyPr/>
        <a:lstStyle/>
        <a:p>
          <a:endParaRPr lang="en-US"/>
        </a:p>
      </dgm:t>
    </dgm:pt>
    <dgm:pt modelId="{F8335CE3-BF38-384B-9B26-97DBBC93599E}" type="pres">
      <dgm:prSet presAssocID="{FCE3841F-9FCC-1449-9709-5284988687B6}" presName="Name8" presStyleCnt="0"/>
      <dgm:spPr/>
    </dgm:pt>
    <dgm:pt modelId="{848E8EA5-4139-424E-A48A-813AA100D3CF}" type="pres">
      <dgm:prSet presAssocID="{FCE3841F-9FCC-1449-9709-5284988687B6}" presName="level" presStyleLbl="node1" presStyleIdx="3" presStyleCnt="4">
        <dgm:presLayoutVars>
          <dgm:chMax val="1"/>
          <dgm:bulletEnabled val="1"/>
        </dgm:presLayoutVars>
      </dgm:prSet>
      <dgm:spPr/>
      <dgm:t>
        <a:bodyPr/>
        <a:lstStyle/>
        <a:p>
          <a:endParaRPr lang="en-US"/>
        </a:p>
      </dgm:t>
    </dgm:pt>
    <dgm:pt modelId="{EF28656B-6EB8-4848-9669-09AF96C7B408}" type="pres">
      <dgm:prSet presAssocID="{FCE3841F-9FCC-1449-9709-5284988687B6}" presName="levelTx" presStyleLbl="revTx" presStyleIdx="0" presStyleCnt="0">
        <dgm:presLayoutVars>
          <dgm:chMax val="1"/>
          <dgm:bulletEnabled val="1"/>
        </dgm:presLayoutVars>
      </dgm:prSet>
      <dgm:spPr/>
      <dgm:t>
        <a:bodyPr/>
        <a:lstStyle/>
        <a:p>
          <a:endParaRPr lang="en-US"/>
        </a:p>
      </dgm:t>
    </dgm:pt>
  </dgm:ptLst>
  <dgm:cxnLst>
    <dgm:cxn modelId="{3FADAB1D-DB27-AC4B-BE2E-87B36051C339}" type="presOf" srcId="{BC4F76A7-CB40-A54C-BB1B-90EC9411961F}" destId="{8FC39CE4-7C64-FE40-A5FB-1A4A8C240639}" srcOrd="0" destOrd="0" presId="urn:microsoft.com/office/officeart/2005/8/layout/pyramid3"/>
    <dgm:cxn modelId="{6937A9BC-662B-3A45-87D9-CB12157CF4D1}" type="presOf" srcId="{8A3B69F0-E66B-F14F-8A42-EBA7C63F20C7}" destId="{6F0A74B1-9AF4-B743-9B49-3C607F70BEF3}" srcOrd="0" destOrd="0" presId="urn:microsoft.com/office/officeart/2005/8/layout/pyramid3"/>
    <dgm:cxn modelId="{D8FD1CCD-54F8-F54E-9619-92904752E59E}" type="presOf" srcId="{BC4F76A7-CB40-A54C-BB1B-90EC9411961F}" destId="{1257755F-6AEB-B042-99B1-664235F7D8A4}" srcOrd="1" destOrd="0" presId="urn:microsoft.com/office/officeart/2005/8/layout/pyramid3"/>
    <dgm:cxn modelId="{180898D1-79FA-5644-BEE1-CDEE6927C1A9}" srcId="{8A3B69F0-E66B-F14F-8A42-EBA7C63F20C7}" destId="{A62711E7-637E-6A40-A64A-0BF0C93CD3FB}" srcOrd="2" destOrd="0" parTransId="{E7F59F2F-812B-9341-80F9-E821274E1D50}" sibTransId="{FCD62793-ECFF-D04A-8A47-32BC9F677B32}"/>
    <dgm:cxn modelId="{4AF5E87C-002E-744A-89A5-4367CF13A927}" type="presOf" srcId="{A62711E7-637E-6A40-A64A-0BF0C93CD3FB}" destId="{39EE7A7D-64F5-6D4B-9A74-4337D97EC043}" srcOrd="0" destOrd="0" presId="urn:microsoft.com/office/officeart/2005/8/layout/pyramid3"/>
    <dgm:cxn modelId="{1DB79ECD-5B63-D84A-B8E5-DAC2BDC701E9}" type="presOf" srcId="{65C24980-F8AE-2248-825F-09A64E633775}" destId="{2038977D-0026-074E-B753-A62ADFD69E81}" srcOrd="1" destOrd="0" presId="urn:microsoft.com/office/officeart/2005/8/layout/pyramid3"/>
    <dgm:cxn modelId="{6857693A-691F-1745-B023-22E2492A5666}" type="presOf" srcId="{A62711E7-637E-6A40-A64A-0BF0C93CD3FB}" destId="{43C2DF30-C650-3C48-8013-1151FEE56786}" srcOrd="1" destOrd="0" presId="urn:microsoft.com/office/officeart/2005/8/layout/pyramid3"/>
    <dgm:cxn modelId="{4CC906CA-E11F-E34C-A4D9-52FCDD8E46E5}" srcId="{8A3B69F0-E66B-F14F-8A42-EBA7C63F20C7}" destId="{FCE3841F-9FCC-1449-9709-5284988687B6}" srcOrd="3" destOrd="0" parTransId="{DCB7930F-39D3-7C48-B879-3A3AEAFB197C}" sibTransId="{857C323E-36D1-F54D-BBDF-D629C90755AF}"/>
    <dgm:cxn modelId="{39C9AF06-DF2D-D74A-A12C-130B3015DE74}" srcId="{8A3B69F0-E66B-F14F-8A42-EBA7C63F20C7}" destId="{65C24980-F8AE-2248-825F-09A64E633775}" srcOrd="1" destOrd="0" parTransId="{3C01D0DD-5585-4841-9E5D-480A63A1D9E8}" sibTransId="{2E093B53-DB04-AB46-B1AC-4CFC4FEE1EF0}"/>
    <dgm:cxn modelId="{1021F993-E04F-DD46-80FB-E43F2BB7FE4B}" type="presOf" srcId="{65C24980-F8AE-2248-825F-09A64E633775}" destId="{9C3DD755-EC47-1544-B2C1-3E515D327C27}" srcOrd="0" destOrd="0" presId="urn:microsoft.com/office/officeart/2005/8/layout/pyramid3"/>
    <dgm:cxn modelId="{02DFC500-A341-7C4B-ADA2-5BD6526C0714}" type="presOf" srcId="{FCE3841F-9FCC-1449-9709-5284988687B6}" destId="{848E8EA5-4139-424E-A48A-813AA100D3CF}" srcOrd="0" destOrd="0" presId="urn:microsoft.com/office/officeart/2005/8/layout/pyramid3"/>
    <dgm:cxn modelId="{CACC8D3A-3E0B-7445-98B0-E1DBE5345E48}" srcId="{8A3B69F0-E66B-F14F-8A42-EBA7C63F20C7}" destId="{BC4F76A7-CB40-A54C-BB1B-90EC9411961F}" srcOrd="0" destOrd="0" parTransId="{527524EF-1932-D141-B603-677525EBD2A8}" sibTransId="{24DD1636-5135-0A42-8FF3-6E82952DD0FE}"/>
    <dgm:cxn modelId="{C567C09C-7319-5A48-8F45-550FC9AE084B}" type="presOf" srcId="{FCE3841F-9FCC-1449-9709-5284988687B6}" destId="{EF28656B-6EB8-4848-9669-09AF96C7B408}" srcOrd="1" destOrd="0" presId="urn:microsoft.com/office/officeart/2005/8/layout/pyramid3"/>
    <dgm:cxn modelId="{F52FA084-F6AA-3347-A95B-A1CAB1948A78}" type="presParOf" srcId="{6F0A74B1-9AF4-B743-9B49-3C607F70BEF3}" destId="{65477C87-1FA3-2C40-AD3F-E33254480CBA}" srcOrd="0" destOrd="0" presId="urn:microsoft.com/office/officeart/2005/8/layout/pyramid3"/>
    <dgm:cxn modelId="{D8A52506-C1E9-8F4A-B2F5-743AA48B0961}" type="presParOf" srcId="{65477C87-1FA3-2C40-AD3F-E33254480CBA}" destId="{8FC39CE4-7C64-FE40-A5FB-1A4A8C240639}" srcOrd="0" destOrd="0" presId="urn:microsoft.com/office/officeart/2005/8/layout/pyramid3"/>
    <dgm:cxn modelId="{4A8A71D4-4EC9-1440-ADD7-40697AB1ECDE}" type="presParOf" srcId="{65477C87-1FA3-2C40-AD3F-E33254480CBA}" destId="{1257755F-6AEB-B042-99B1-664235F7D8A4}" srcOrd="1" destOrd="0" presId="urn:microsoft.com/office/officeart/2005/8/layout/pyramid3"/>
    <dgm:cxn modelId="{38EF2EB4-1C64-4645-98C3-A0A8DB8457CF}" type="presParOf" srcId="{6F0A74B1-9AF4-B743-9B49-3C607F70BEF3}" destId="{0F3E2E19-8E50-E94A-A46D-1948433D5828}" srcOrd="1" destOrd="0" presId="urn:microsoft.com/office/officeart/2005/8/layout/pyramid3"/>
    <dgm:cxn modelId="{14DDD5DF-215A-164B-B8CC-1950521AFE5C}" type="presParOf" srcId="{0F3E2E19-8E50-E94A-A46D-1948433D5828}" destId="{9C3DD755-EC47-1544-B2C1-3E515D327C27}" srcOrd="0" destOrd="0" presId="urn:microsoft.com/office/officeart/2005/8/layout/pyramid3"/>
    <dgm:cxn modelId="{18B0D774-B6B2-FF46-A69A-8297B8EF7E5B}" type="presParOf" srcId="{0F3E2E19-8E50-E94A-A46D-1948433D5828}" destId="{2038977D-0026-074E-B753-A62ADFD69E81}" srcOrd="1" destOrd="0" presId="urn:microsoft.com/office/officeart/2005/8/layout/pyramid3"/>
    <dgm:cxn modelId="{8DF1D254-6CD2-274A-B0C1-5158F5BE4F1E}" type="presParOf" srcId="{6F0A74B1-9AF4-B743-9B49-3C607F70BEF3}" destId="{43F0E5DB-8ED2-EF4D-A4C7-DA6E89E89206}" srcOrd="2" destOrd="0" presId="urn:microsoft.com/office/officeart/2005/8/layout/pyramid3"/>
    <dgm:cxn modelId="{5835519A-5256-9644-B44F-5C71B105FFF5}" type="presParOf" srcId="{43F0E5DB-8ED2-EF4D-A4C7-DA6E89E89206}" destId="{39EE7A7D-64F5-6D4B-9A74-4337D97EC043}" srcOrd="0" destOrd="0" presId="urn:microsoft.com/office/officeart/2005/8/layout/pyramid3"/>
    <dgm:cxn modelId="{26344B8D-9FB2-0144-82F4-18A94689D659}" type="presParOf" srcId="{43F0E5DB-8ED2-EF4D-A4C7-DA6E89E89206}" destId="{43C2DF30-C650-3C48-8013-1151FEE56786}" srcOrd="1" destOrd="0" presId="urn:microsoft.com/office/officeart/2005/8/layout/pyramid3"/>
    <dgm:cxn modelId="{16B998F8-E4BD-6D47-957A-83C66E8CC5D5}" type="presParOf" srcId="{6F0A74B1-9AF4-B743-9B49-3C607F70BEF3}" destId="{F8335CE3-BF38-384B-9B26-97DBBC93599E}" srcOrd="3" destOrd="0" presId="urn:microsoft.com/office/officeart/2005/8/layout/pyramid3"/>
    <dgm:cxn modelId="{3F9B239D-D7EF-154B-9CFB-022AA4C1BA5C}" type="presParOf" srcId="{F8335CE3-BF38-384B-9B26-97DBBC93599E}" destId="{848E8EA5-4139-424E-A48A-813AA100D3CF}" srcOrd="0" destOrd="0" presId="urn:microsoft.com/office/officeart/2005/8/layout/pyramid3"/>
    <dgm:cxn modelId="{CFEAAE07-A42D-FF4B-93F7-A429A7806DF5}" type="presParOf" srcId="{F8335CE3-BF38-384B-9B26-97DBBC93599E}" destId="{EF28656B-6EB8-4848-9669-09AF96C7B408}"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39CE4-7C64-FE40-A5FB-1A4A8C240639}">
      <dsp:nvSpPr>
        <dsp:cNvPr id="0" name=""/>
        <dsp:cNvSpPr/>
      </dsp:nvSpPr>
      <dsp:spPr>
        <a:xfrm rot="10800000">
          <a:off x="0" y="0"/>
          <a:ext cx="5187970" cy="1131490"/>
        </a:xfrm>
        <a:prstGeom prst="trapezoid">
          <a:avLst>
            <a:gd name="adj" fmla="val 5731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en-US" sz="2000" kern="1200" dirty="0"/>
            <a:t>216 </a:t>
          </a:r>
        </a:p>
        <a:p>
          <a:pPr lvl="0" algn="ctr" defTabSz="889000">
            <a:lnSpc>
              <a:spcPct val="90000"/>
            </a:lnSpc>
            <a:spcBef>
              <a:spcPct val="0"/>
            </a:spcBef>
            <a:spcAft>
              <a:spcPts val="0"/>
            </a:spcAft>
          </a:pPr>
          <a:r>
            <a:rPr lang="en-US" sz="1500" kern="1200" dirty="0"/>
            <a:t>Third-party evaluation studies</a:t>
          </a:r>
        </a:p>
      </dsp:txBody>
      <dsp:txXfrm rot="-10800000">
        <a:off x="907894" y="0"/>
        <a:ext cx="3372180" cy="1131490"/>
      </dsp:txXfrm>
    </dsp:sp>
    <dsp:sp modelId="{9C3DD755-EC47-1544-B2C1-3E515D327C27}">
      <dsp:nvSpPr>
        <dsp:cNvPr id="0" name=""/>
        <dsp:cNvSpPr/>
      </dsp:nvSpPr>
      <dsp:spPr>
        <a:xfrm rot="10800000">
          <a:off x="648496" y="1131490"/>
          <a:ext cx="3890977" cy="1131490"/>
        </a:xfrm>
        <a:prstGeom prst="trapezoid">
          <a:avLst>
            <a:gd name="adj" fmla="val 57313"/>
          </a:avLst>
        </a:prstGeom>
        <a:gradFill rotWithShape="0">
          <a:gsLst>
            <a:gs pos="0">
              <a:schemeClr val="accent4">
                <a:hueOff val="-3377822"/>
                <a:satOff val="8852"/>
                <a:lumOff val="1764"/>
                <a:alphaOff val="0"/>
                <a:shade val="51000"/>
                <a:satMod val="130000"/>
              </a:schemeClr>
            </a:gs>
            <a:gs pos="80000">
              <a:schemeClr val="accent4">
                <a:hueOff val="-3377822"/>
                <a:satOff val="8852"/>
                <a:lumOff val="1764"/>
                <a:alphaOff val="0"/>
                <a:shade val="93000"/>
                <a:satMod val="130000"/>
              </a:schemeClr>
            </a:gs>
            <a:gs pos="100000">
              <a:schemeClr val="accent4">
                <a:hueOff val="-3377822"/>
                <a:satOff val="8852"/>
                <a:lumOff val="176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en-US" sz="2000" kern="1200" dirty="0"/>
            <a:t>143 </a:t>
          </a:r>
        </a:p>
        <a:p>
          <a:pPr lvl="0" algn="ctr" defTabSz="889000">
            <a:lnSpc>
              <a:spcPct val="90000"/>
            </a:lnSpc>
            <a:spcBef>
              <a:spcPct val="0"/>
            </a:spcBef>
            <a:spcAft>
              <a:spcPts val="0"/>
            </a:spcAft>
          </a:pPr>
          <a:r>
            <a:rPr lang="en-US" sz="1500" kern="1200" dirty="0"/>
            <a:t>Evaluation studies</a:t>
          </a:r>
        </a:p>
      </dsp:txBody>
      <dsp:txXfrm rot="-10800000">
        <a:off x="1329417" y="1131490"/>
        <a:ext cx="2529135" cy="1131490"/>
      </dsp:txXfrm>
    </dsp:sp>
    <dsp:sp modelId="{39EE7A7D-64F5-6D4B-9A74-4337D97EC043}">
      <dsp:nvSpPr>
        <dsp:cNvPr id="0" name=""/>
        <dsp:cNvSpPr/>
      </dsp:nvSpPr>
      <dsp:spPr>
        <a:xfrm rot="10800000">
          <a:off x="1296992" y="2262981"/>
          <a:ext cx="2593985" cy="1131490"/>
        </a:xfrm>
        <a:prstGeom prst="trapezoid">
          <a:avLst>
            <a:gd name="adj" fmla="val 57313"/>
          </a:avLst>
        </a:prstGeom>
        <a:gradFill rotWithShape="0">
          <a:gsLst>
            <a:gs pos="0">
              <a:schemeClr val="accent4">
                <a:hueOff val="-6755644"/>
                <a:satOff val="17704"/>
                <a:lumOff val="3529"/>
                <a:alphaOff val="0"/>
                <a:shade val="51000"/>
                <a:satMod val="130000"/>
              </a:schemeClr>
            </a:gs>
            <a:gs pos="80000">
              <a:schemeClr val="accent4">
                <a:hueOff val="-6755644"/>
                <a:satOff val="17704"/>
                <a:lumOff val="3529"/>
                <a:alphaOff val="0"/>
                <a:shade val="93000"/>
                <a:satMod val="130000"/>
              </a:schemeClr>
            </a:gs>
            <a:gs pos="100000">
              <a:schemeClr val="accent4">
                <a:hueOff val="-6755644"/>
                <a:satOff val="17704"/>
                <a:lumOff val="35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en-US" sz="2000" kern="1200" dirty="0"/>
            <a:t>66 </a:t>
          </a:r>
        </a:p>
        <a:p>
          <a:pPr lvl="0" algn="ctr" defTabSz="889000">
            <a:lnSpc>
              <a:spcPct val="90000"/>
            </a:lnSpc>
            <a:spcBef>
              <a:spcPct val="0"/>
            </a:spcBef>
            <a:spcAft>
              <a:spcPts val="0"/>
            </a:spcAft>
          </a:pPr>
          <a:r>
            <a:rPr lang="en-US" sz="1500" kern="1200" dirty="0"/>
            <a:t>Studies</a:t>
          </a:r>
        </a:p>
      </dsp:txBody>
      <dsp:txXfrm rot="-10800000">
        <a:off x="1750939" y="2262981"/>
        <a:ext cx="1686090" cy="1131490"/>
      </dsp:txXfrm>
    </dsp:sp>
    <dsp:sp modelId="{848E8EA5-4139-424E-A48A-813AA100D3CF}">
      <dsp:nvSpPr>
        <dsp:cNvPr id="0" name=""/>
        <dsp:cNvSpPr/>
      </dsp:nvSpPr>
      <dsp:spPr>
        <a:xfrm rot="10800000">
          <a:off x="1945488" y="3394472"/>
          <a:ext cx="1296992" cy="1131490"/>
        </a:xfrm>
        <a:prstGeom prst="trapezoid">
          <a:avLst>
            <a:gd name="adj" fmla="val 57313"/>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endParaRPr lang="en-US" sz="2000" kern="1200" dirty="0"/>
        </a:p>
        <a:p>
          <a:pPr lvl="0" algn="ctr" defTabSz="889000">
            <a:lnSpc>
              <a:spcPct val="90000"/>
            </a:lnSpc>
            <a:spcBef>
              <a:spcPct val="0"/>
            </a:spcBef>
            <a:spcAft>
              <a:spcPts val="0"/>
            </a:spcAft>
          </a:pPr>
          <a:r>
            <a:rPr lang="en-US" sz="2000" kern="1200" dirty="0"/>
            <a:t>36 </a:t>
          </a:r>
        </a:p>
        <a:p>
          <a:pPr lvl="0" algn="ctr" defTabSz="889000">
            <a:lnSpc>
              <a:spcPct val="90000"/>
            </a:lnSpc>
            <a:spcBef>
              <a:spcPct val="0"/>
            </a:spcBef>
            <a:spcAft>
              <a:spcPts val="0"/>
            </a:spcAft>
          </a:pPr>
          <a:r>
            <a:rPr lang="en-US" sz="1500" kern="1200" dirty="0"/>
            <a:t>Studies</a:t>
          </a:r>
        </a:p>
      </dsp:txBody>
      <dsp:txXfrm rot="-10800000">
        <a:off x="1945488" y="3394472"/>
        <a:ext cx="1296992"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1"/>
          </a:xfrm>
          <a:prstGeom prst="rect">
            <a:avLst/>
          </a:prstGeom>
        </p:spPr>
        <p:txBody>
          <a:bodyPr vert="horz" lIns="91440" tIns="45720" rIns="91440" bIns="45720" rtlCol="0"/>
          <a:lstStyle>
            <a:lvl1pPr algn="r">
              <a:defRPr sz="1200"/>
            </a:lvl1pPr>
          </a:lstStyle>
          <a:p>
            <a:fld id="{E96464AD-05EA-48DF-8D3C-8C95E1A0EB61}" type="datetimeFigureOut">
              <a:rPr lang="en-US" smtClean="0"/>
              <a:t>9/27/2019</a:t>
            </a:fld>
            <a:endParaRPr lang="en-US" dirty="0"/>
          </a:p>
        </p:txBody>
      </p:sp>
      <p:sp>
        <p:nvSpPr>
          <p:cNvPr id="4" name="Footer Placeholder 3"/>
          <p:cNvSpPr>
            <a:spLocks noGrp="1"/>
          </p:cNvSpPr>
          <p:nvPr>
            <p:ph type="ftr" sz="quarter" idx="2"/>
          </p:nvPr>
        </p:nvSpPr>
        <p:spPr>
          <a:xfrm>
            <a:off x="0" y="8829967"/>
            <a:ext cx="3037840" cy="4648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1440" tIns="45720" rIns="91440" bIns="45720" rtlCol="0" anchor="b"/>
          <a:lstStyle>
            <a:lvl1pPr algn="r">
              <a:defRPr sz="1200"/>
            </a:lvl1pPr>
          </a:lstStyle>
          <a:p>
            <a:fld id="{B8E50D77-BE29-4F6E-9E97-D5DE771DDAFF}" type="slidenum">
              <a:rPr lang="en-US" smtClean="0"/>
              <a:t>‹#›</a:t>
            </a:fld>
            <a:endParaRPr lang="en-US" dirty="0"/>
          </a:p>
        </p:txBody>
      </p:sp>
    </p:spTree>
    <p:extLst>
      <p:ext uri="{BB962C8B-B14F-4D97-AF65-F5344CB8AC3E}">
        <p14:creationId xmlns:p14="http://schemas.microsoft.com/office/powerpoint/2010/main" val="209617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1440" tIns="45720" rIns="91440" bIns="45720" rtlCol="0"/>
          <a:lstStyle>
            <a:lvl1pPr algn="r">
              <a:defRPr sz="1200"/>
            </a:lvl1pPr>
          </a:lstStyle>
          <a:p>
            <a:fld id="{25D3F727-A02B-4696-AF70-5E10A4107E37}" type="datetimeFigureOut">
              <a:rPr lang="en-US" smtClean="0"/>
              <a:t>9/27/2019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1440" tIns="45720" rIns="91440" bIns="45720" rtlCol="0" anchor="b"/>
          <a:lstStyle>
            <a:lvl1pPr algn="r">
              <a:defRPr sz="1200"/>
            </a:lvl1pPr>
          </a:lstStyle>
          <a:p>
            <a:fld id="{5937AFB2-63FE-4D27-8529-EF9C55DBAEBB}" type="slidenum">
              <a:rPr lang="en-US" smtClean="0"/>
              <a:t>‹#›</a:t>
            </a:fld>
            <a:endParaRPr lang="en-US" dirty="0"/>
          </a:p>
        </p:txBody>
      </p:sp>
    </p:spTree>
    <p:extLst>
      <p:ext uri="{BB962C8B-B14F-4D97-AF65-F5344CB8AC3E}">
        <p14:creationId xmlns:p14="http://schemas.microsoft.com/office/powerpoint/2010/main" val="23589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4</a:t>
            </a:fld>
            <a:endParaRPr lang="en-US" dirty="0"/>
          </a:p>
        </p:txBody>
      </p:sp>
    </p:spTree>
    <p:extLst>
      <p:ext uri="{BB962C8B-B14F-4D97-AF65-F5344CB8AC3E}">
        <p14:creationId xmlns:p14="http://schemas.microsoft.com/office/powerpoint/2010/main" val="403087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7</a:t>
            </a:fld>
            <a:endParaRPr lang="en-US" dirty="0"/>
          </a:p>
        </p:txBody>
      </p:sp>
    </p:spTree>
    <p:extLst>
      <p:ext uri="{BB962C8B-B14F-4D97-AF65-F5344CB8AC3E}">
        <p14:creationId xmlns:p14="http://schemas.microsoft.com/office/powerpoint/2010/main" val="354881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9591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1" name="Content Placeholder 2"/>
          <p:cNvSpPr>
            <a:spLocks noGrp="1"/>
          </p:cNvSpPr>
          <p:nvPr>
            <p:ph idx="11"/>
          </p:nvPr>
        </p:nvSpPr>
        <p:spPr>
          <a:xfrm>
            <a:off x="3256668"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4" name="Group 153"/>
          <p:cNvGrpSpPr/>
          <p:nvPr userDrawn="1"/>
        </p:nvGrpSpPr>
        <p:grpSpPr>
          <a:xfrm>
            <a:off x="-151325" y="-141165"/>
            <a:ext cx="9439923"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50946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5439564"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134598"/>
            <a:ext cx="2640628"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4" name="Group 153"/>
          <p:cNvGrpSpPr/>
          <p:nvPr userDrawn="1"/>
        </p:nvGrpSpPr>
        <p:grpSpPr>
          <a:xfrm>
            <a:off x="-151325" y="-141165"/>
            <a:ext cx="9439923"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22992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5" name="Group 154"/>
          <p:cNvGrpSpPr/>
          <p:nvPr userDrawn="1"/>
        </p:nvGrpSpPr>
        <p:grpSpPr>
          <a:xfrm>
            <a:off x="-151325" y="-141165"/>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2091417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Content Placeholder 2"/>
          <p:cNvSpPr>
            <a:spLocks noGrp="1"/>
          </p:cNvSpPr>
          <p:nvPr>
            <p:ph idx="12"/>
          </p:nvPr>
        </p:nvSpPr>
        <p:spPr>
          <a:xfrm>
            <a:off x="6043787"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a:t>Click to edit Master text styles</a:t>
            </a:r>
          </a:p>
          <a:p>
            <a:pPr lvl="1"/>
            <a:r>
              <a:rPr lang="en-US" dirty="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Fifth level</a:t>
            </a:r>
          </a:p>
        </p:txBody>
      </p:sp>
      <p:sp>
        <p:nvSpPr>
          <p:cNvPr id="157" name="TextBox 156"/>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303" name="Rectangle 302"/>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tx1">
                    <a:lumMod val="50000"/>
                    <a:lumOff val="50000"/>
                  </a:schemeClr>
                </a:solidFill>
                <a:latin typeface="+mj-lt"/>
              </a:rPr>
              <a:t>© Duarte, Inc. 2014</a:t>
            </a:r>
          </a:p>
        </p:txBody>
      </p:sp>
      <p:sp>
        <p:nvSpPr>
          <p:cNvPr id="310" name="Content Placeholder 2"/>
          <p:cNvSpPr>
            <a:spLocks noGrp="1"/>
          </p:cNvSpPr>
          <p:nvPr>
            <p:ph idx="15"/>
          </p:nvPr>
        </p:nvSpPr>
        <p:spPr>
          <a:xfrm>
            <a:off x="457732"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a:t>Click to edit Master text styles</a:t>
            </a:r>
          </a:p>
          <a:p>
            <a:pPr lvl="1"/>
            <a:r>
              <a:rPr lang="en-US" dirty="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Fifth level</a:t>
            </a:r>
          </a:p>
        </p:txBody>
      </p:sp>
      <p:sp>
        <p:nvSpPr>
          <p:cNvPr id="311" name="Content Placeholder 2"/>
          <p:cNvSpPr>
            <a:spLocks noGrp="1"/>
          </p:cNvSpPr>
          <p:nvPr>
            <p:ph idx="14"/>
          </p:nvPr>
        </p:nvSpPr>
        <p:spPr>
          <a:xfrm>
            <a:off x="3256668"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a:t>Click to edit Master text styles</a:t>
            </a:r>
          </a:p>
          <a:p>
            <a:pPr lvl="1"/>
            <a:r>
              <a:rPr lang="en-US" dirty="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a:t>Fifth level</a:t>
            </a:r>
          </a:p>
        </p:txBody>
      </p:sp>
      <p:sp>
        <p:nvSpPr>
          <p:cNvPr id="155"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2970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bg1"/>
                </a:solidFill>
                <a:latin typeface="+mj-lt"/>
              </a:rPr>
              <a:t>© Duarte, Inc. 2014</a:t>
            </a:r>
          </a:p>
        </p:txBody>
      </p:sp>
      <p:cxnSp>
        <p:nvCxnSpPr>
          <p:cNvPr id="153" name="Straight Connector 152"/>
          <p:cNvCxnSpPr/>
          <p:nvPr userDrawn="1"/>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352013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bg1"/>
                </a:solidFill>
                <a:latin typeface="+mj-lt"/>
              </a:rPr>
              <a:t>© Duarte, Inc. 2014</a:t>
            </a:r>
          </a:p>
        </p:txBody>
      </p:sp>
      <p:cxnSp>
        <p:nvCxnSpPr>
          <p:cNvPr id="153" name="Straight Connector 152"/>
          <p:cNvCxnSpPr/>
          <p:nvPr userDrawn="1"/>
        </p:nvCxnSpPr>
        <p:spPr>
          <a:xfrm flipH="1">
            <a:off x="457732" y="4030998"/>
            <a:ext cx="822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136"/>
            <a:ext cx="5438508"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79413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2" y="1144955"/>
            <a:ext cx="6830170" cy="3512086"/>
          </a:xfrm>
        </p:spPr>
        <p:txBody>
          <a:bodyPr>
            <a:noAutofit/>
          </a:bodyPr>
          <a:lstStyle>
            <a:lvl1pPr>
              <a:lnSpc>
                <a:spcPct val="90000"/>
              </a:lnSpc>
              <a:spcAft>
                <a:spcPts val="600"/>
              </a:spcAft>
              <a:defRPr sz="6600" cap="none" spc="-150" baseline="0">
                <a:solidFill>
                  <a:schemeClr val="accent3"/>
                </a:solidFill>
                <a:latin typeface="+mj-lt"/>
              </a:defRPr>
            </a:lvl1pPr>
          </a:lstStyle>
          <a:p>
            <a:r>
              <a:rPr lang="en-US" dirty="0"/>
              <a:t>Click to edit Master title style</a:t>
            </a:r>
          </a:p>
        </p:txBody>
      </p:sp>
      <p:sp>
        <p:nvSpPr>
          <p:cNvPr id="3" name="Content Placeholder 2"/>
          <p:cNvSpPr>
            <a:spLocks noGrp="1"/>
          </p:cNvSpPr>
          <p:nvPr>
            <p:ph idx="1"/>
          </p:nvPr>
        </p:nvSpPr>
        <p:spPr>
          <a:xfrm>
            <a:off x="457732" y="5130683"/>
            <a:ext cx="8229068" cy="1268528"/>
          </a:xfrm>
        </p:spPr>
        <p:txBody>
          <a:bodyPr>
            <a:noAutofit/>
          </a:bodyPr>
          <a:lstStyle>
            <a:lvl1pPr>
              <a:lnSpc>
                <a:spcPct val="110000"/>
              </a:lnSpc>
              <a:spcAft>
                <a:spcPts val="600"/>
              </a:spcAft>
              <a:buNone/>
              <a:defRPr sz="1100" b="0" i="0">
                <a:solidFill>
                  <a:schemeClr val="tx1">
                    <a:lumMod val="75000"/>
                    <a:lumOff val="25000"/>
                  </a:schemeClr>
                </a:solidFill>
                <a:latin typeface="+mj-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dirty="0"/>
              <a:t>Click to edit Master text styles</a:t>
            </a:r>
          </a:p>
        </p:txBody>
      </p:sp>
      <p:sp>
        <p:nvSpPr>
          <p:cNvPr id="152" name="Text Placeholder 2"/>
          <p:cNvSpPr>
            <a:spLocks noGrp="1"/>
          </p:cNvSpPr>
          <p:nvPr>
            <p:ph type="body" idx="10"/>
          </p:nvPr>
        </p:nvSpPr>
        <p:spPr>
          <a:xfrm>
            <a:off x="459580" y="457200"/>
            <a:ext cx="8227220" cy="536519"/>
          </a:xfrm>
        </p:spPr>
        <p:txBody>
          <a:bodyPr anchor="t">
            <a:noAutofit/>
          </a:bodyPr>
          <a:lstStyle>
            <a:lvl1pPr marL="0" indent="0">
              <a:buNone/>
              <a:defRPr sz="1500" b="0" i="0" cap="all" baseline="0">
                <a:solidFill>
                  <a:schemeClr val="tx1">
                    <a:lumMod val="50000"/>
                    <a:lumOff val="5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u="none" spc="0" baseline="0" smtClean="0">
                <a:solidFill>
                  <a:schemeClr val="tx1">
                    <a:lumMod val="50000"/>
                    <a:lumOff val="50000"/>
                  </a:schemeClr>
                </a:solidFill>
                <a:latin typeface="+mj-lt"/>
              </a:rPr>
              <a:pPr algn="r"/>
              <a:t>‹#›</a:t>
            </a:fld>
            <a:endParaRPr lang="en-US" sz="800" u="none" spc="0" baseline="0" dirty="0">
              <a:solidFill>
                <a:schemeClr val="tx1">
                  <a:lumMod val="50000"/>
                  <a:lumOff val="50000"/>
                </a:schemeClr>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u="none" spc="0" baseline="0" dirty="0">
                <a:solidFill>
                  <a:schemeClr val="tx1">
                    <a:lumMod val="50000"/>
                    <a:lumOff val="50000"/>
                  </a:schemeClr>
                </a:solidFill>
                <a:latin typeface="+mj-lt"/>
              </a:rPr>
              <a:t>© Duarte, Inc. 2014</a:t>
            </a:r>
          </a:p>
        </p:txBody>
      </p:sp>
      <p:cxnSp>
        <p:nvCxnSpPr>
          <p:cNvPr id="167" name="Straight Connector 166"/>
          <p:cNvCxnSpPr/>
          <p:nvPr userDrawn="1"/>
        </p:nvCxnSpPr>
        <p:spPr>
          <a:xfrm>
            <a:off x="460845" y="4978282"/>
            <a:ext cx="8222310"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488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tx1">
                    <a:lumMod val="50000"/>
                    <a:lumOff val="50000"/>
                  </a:schemeClr>
                </a:solidFill>
                <a:latin typeface="+mj-lt"/>
              </a:rPr>
              <a:t>© Duarte, Inc. 2014</a:t>
            </a:r>
          </a:p>
        </p:txBody>
      </p:sp>
      <p:sp>
        <p:nvSpPr>
          <p:cNvPr id="162" name="Content Placeholder 2"/>
          <p:cNvSpPr>
            <a:spLocks noGrp="1"/>
          </p:cNvSpPr>
          <p:nvPr>
            <p:ph idx="18"/>
          </p:nvPr>
        </p:nvSpPr>
        <p:spPr>
          <a:xfrm>
            <a:off x="457731" y="1816100"/>
            <a:ext cx="8290029"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1"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893247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tx1">
                    <a:lumMod val="50000"/>
                    <a:lumOff val="50000"/>
                  </a:schemeClr>
                </a:solidFill>
                <a:latin typeface="+mj-lt"/>
              </a:rPr>
              <a:t>© Duarte, Inc. 2014</a:t>
            </a:r>
          </a:p>
        </p:txBody>
      </p:sp>
      <p:sp>
        <p:nvSpPr>
          <p:cNvPr id="157" name="Text Placeholder 2"/>
          <p:cNvSpPr>
            <a:spLocks noGrp="1"/>
          </p:cNvSpPr>
          <p:nvPr>
            <p:ph type="body" idx="16"/>
          </p:nvPr>
        </p:nvSpPr>
        <p:spPr>
          <a:xfrm>
            <a:off x="4647276" y="1134598"/>
            <a:ext cx="4037145"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2" name="Content Placeholder 2"/>
          <p:cNvSpPr>
            <a:spLocks noGrp="1"/>
          </p:cNvSpPr>
          <p:nvPr>
            <p:ph idx="18"/>
          </p:nvPr>
        </p:nvSpPr>
        <p:spPr>
          <a:xfrm>
            <a:off x="457731"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9"/>
          </p:nvPr>
        </p:nvSpPr>
        <p:spPr>
          <a:xfrm>
            <a:off x="4644508"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1" name="Text Placeholder 6"/>
          <p:cNvSpPr>
            <a:spLocks noGrp="1"/>
          </p:cNvSpPr>
          <p:nvPr>
            <p:ph type="body" sz="quarter" idx="20"/>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334981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tx1">
                    <a:lumMod val="50000"/>
                    <a:lumOff val="50000"/>
                  </a:schemeClr>
                </a:solidFill>
                <a:latin typeface="+mj-lt"/>
              </a:rPr>
              <a:t>© Duarte, Inc. 2014</a:t>
            </a:r>
          </a:p>
        </p:txBody>
      </p:sp>
      <p:sp>
        <p:nvSpPr>
          <p:cNvPr id="157" name="Text Placeholder 2"/>
          <p:cNvSpPr>
            <a:spLocks noGrp="1"/>
          </p:cNvSpPr>
          <p:nvPr>
            <p:ph type="body" idx="16"/>
          </p:nvPr>
        </p:nvSpPr>
        <p:spPr>
          <a:xfrm>
            <a:off x="4647276" y="1134598"/>
            <a:ext cx="4037139"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0" name="Content Placeholder 2"/>
          <p:cNvSpPr>
            <a:spLocks noGrp="1"/>
          </p:cNvSpPr>
          <p:nvPr>
            <p:ph idx="12"/>
          </p:nvPr>
        </p:nvSpPr>
        <p:spPr>
          <a:xfrm>
            <a:off x="6043787"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1" name="Content Placeholder 2"/>
          <p:cNvSpPr>
            <a:spLocks noGrp="1"/>
          </p:cNvSpPr>
          <p:nvPr>
            <p:ph idx="17"/>
          </p:nvPr>
        </p:nvSpPr>
        <p:spPr>
          <a:xfrm>
            <a:off x="3256668"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2" name="Content Placeholder 2"/>
          <p:cNvSpPr>
            <a:spLocks noGrp="1"/>
          </p:cNvSpPr>
          <p:nvPr>
            <p:ph idx="18"/>
          </p:nvPr>
        </p:nvSpPr>
        <p:spPr>
          <a:xfrm>
            <a:off x="457732"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Text Placeholder 6"/>
          <p:cNvSpPr>
            <a:spLocks noGrp="1"/>
          </p:cNvSpPr>
          <p:nvPr>
            <p:ph type="body" sz="quarter" idx="19"/>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85147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3" name="Content Placeholder 2"/>
          <p:cNvSpPr>
            <a:spLocks noGrp="1"/>
          </p:cNvSpPr>
          <p:nvPr>
            <p:ph idx="1"/>
          </p:nvPr>
        </p:nvSpPr>
        <p:spPr>
          <a:xfrm>
            <a:off x="457732" y="1816100"/>
            <a:ext cx="4037143"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4" name="Content Placeholder 2"/>
          <p:cNvSpPr>
            <a:spLocks noGrp="1"/>
          </p:cNvSpPr>
          <p:nvPr>
            <p:ph idx="12"/>
          </p:nvPr>
        </p:nvSpPr>
        <p:spPr>
          <a:xfrm>
            <a:off x="4647276" y="1816100"/>
            <a:ext cx="4037143"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03" name="Group 302"/>
          <p:cNvGrpSpPr/>
          <p:nvPr userDrawn="1"/>
        </p:nvGrpSpPr>
        <p:grpSpPr>
          <a:xfrm>
            <a:off x="-151325" y="-141165"/>
            <a:ext cx="9439923" cy="7136527"/>
            <a:chOff x="-151325" y="-141165"/>
            <a:chExt cx="9439923" cy="7136527"/>
          </a:xfrm>
        </p:grpSpPr>
        <p:grpSp>
          <p:nvGrpSpPr>
            <p:cNvPr id="304" name="Group 303"/>
            <p:cNvGrpSpPr/>
            <p:nvPr userDrawn="1"/>
          </p:nvGrpSpPr>
          <p:grpSpPr>
            <a:xfrm>
              <a:off x="457731" y="6873247"/>
              <a:ext cx="8226688" cy="122115"/>
              <a:chOff x="457731" y="6582508"/>
              <a:chExt cx="8226688" cy="486507"/>
            </a:xfrm>
          </p:grpSpPr>
          <p:cxnSp>
            <p:nvCxnSpPr>
              <p:cNvPr id="413" name="Straight Connector 4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userDrawn="1"/>
            </p:nvGrpSpPr>
            <p:grpSpPr>
              <a:xfrm>
                <a:off x="7986158" y="6582508"/>
                <a:ext cx="152400" cy="486507"/>
                <a:chOff x="7983415" y="6582508"/>
                <a:chExt cx="152400" cy="486507"/>
              </a:xfrm>
            </p:grpSpPr>
            <p:cxnSp>
              <p:nvCxnSpPr>
                <p:cNvPr id="446" name="Straight Connector 4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userDrawn="1"/>
            </p:nvGrpSpPr>
            <p:grpSpPr>
              <a:xfrm>
                <a:off x="7287901" y="6582508"/>
                <a:ext cx="152400" cy="486507"/>
                <a:chOff x="7983415" y="6582508"/>
                <a:chExt cx="152400" cy="486507"/>
              </a:xfrm>
            </p:grpSpPr>
            <p:cxnSp>
              <p:nvCxnSpPr>
                <p:cNvPr id="444" name="Straight Connector 4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userDrawn="1"/>
            </p:nvGrpSpPr>
            <p:grpSpPr>
              <a:xfrm>
                <a:off x="6589644" y="6582508"/>
                <a:ext cx="152400" cy="486507"/>
                <a:chOff x="7983415" y="6582508"/>
                <a:chExt cx="152400" cy="486507"/>
              </a:xfrm>
            </p:grpSpPr>
            <p:cxnSp>
              <p:nvCxnSpPr>
                <p:cNvPr id="442" name="Straight Connector 4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userDrawn="1"/>
            </p:nvGrpSpPr>
            <p:grpSpPr>
              <a:xfrm>
                <a:off x="5891387" y="6582508"/>
                <a:ext cx="152400" cy="486507"/>
                <a:chOff x="7983415" y="6582508"/>
                <a:chExt cx="152400" cy="486507"/>
              </a:xfrm>
            </p:grpSpPr>
            <p:cxnSp>
              <p:nvCxnSpPr>
                <p:cNvPr id="440" name="Straight Connector 4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userDrawn="1"/>
            </p:nvGrpSpPr>
            <p:grpSpPr>
              <a:xfrm>
                <a:off x="5193130" y="6582508"/>
                <a:ext cx="152400" cy="486507"/>
                <a:chOff x="7983415" y="6582508"/>
                <a:chExt cx="152400" cy="486507"/>
              </a:xfrm>
            </p:grpSpPr>
            <p:cxnSp>
              <p:nvCxnSpPr>
                <p:cNvPr id="438" name="Straight Connector 4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userDrawn="1"/>
            </p:nvGrpSpPr>
            <p:grpSpPr>
              <a:xfrm>
                <a:off x="4494873" y="6582508"/>
                <a:ext cx="152400" cy="486507"/>
                <a:chOff x="7983415" y="6582508"/>
                <a:chExt cx="152400" cy="486507"/>
              </a:xfrm>
            </p:grpSpPr>
            <p:cxnSp>
              <p:nvCxnSpPr>
                <p:cNvPr id="436" name="Straight Connector 4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userDrawn="1"/>
            </p:nvGrpSpPr>
            <p:grpSpPr>
              <a:xfrm>
                <a:off x="3796616" y="6582508"/>
                <a:ext cx="152400" cy="486507"/>
                <a:chOff x="7983415" y="6582508"/>
                <a:chExt cx="152400" cy="486507"/>
              </a:xfrm>
            </p:grpSpPr>
            <p:cxnSp>
              <p:nvCxnSpPr>
                <p:cNvPr id="434" name="Straight Connector 4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userDrawn="1"/>
            </p:nvGrpSpPr>
            <p:grpSpPr>
              <a:xfrm>
                <a:off x="3098359" y="6582508"/>
                <a:ext cx="152400" cy="486507"/>
                <a:chOff x="7983415" y="6582508"/>
                <a:chExt cx="152400" cy="486507"/>
              </a:xfrm>
            </p:grpSpPr>
            <p:cxnSp>
              <p:nvCxnSpPr>
                <p:cNvPr id="432" name="Straight Connector 4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userDrawn="1"/>
            </p:nvGrpSpPr>
            <p:grpSpPr>
              <a:xfrm>
                <a:off x="2400102" y="6582508"/>
                <a:ext cx="152400" cy="486507"/>
                <a:chOff x="7983415" y="6582508"/>
                <a:chExt cx="152400" cy="486507"/>
              </a:xfrm>
            </p:grpSpPr>
            <p:cxnSp>
              <p:nvCxnSpPr>
                <p:cNvPr id="430" name="Straight Connector 4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userDrawn="1"/>
            </p:nvGrpSpPr>
            <p:grpSpPr>
              <a:xfrm>
                <a:off x="1701845" y="6582508"/>
                <a:ext cx="152400" cy="486507"/>
                <a:chOff x="7983415" y="6582508"/>
                <a:chExt cx="152400" cy="486507"/>
              </a:xfrm>
            </p:grpSpPr>
            <p:cxnSp>
              <p:nvCxnSpPr>
                <p:cNvPr id="428" name="Straight Connector 4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userDrawn="1"/>
            </p:nvGrpSpPr>
            <p:grpSpPr>
              <a:xfrm>
                <a:off x="1003588" y="6582508"/>
                <a:ext cx="152400" cy="486507"/>
                <a:chOff x="7983415" y="6582508"/>
                <a:chExt cx="152400" cy="486507"/>
              </a:xfrm>
            </p:grpSpPr>
            <p:cxnSp>
              <p:nvCxnSpPr>
                <p:cNvPr id="426" name="Straight Connector 4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userDrawn="1"/>
          </p:nvGrpSpPr>
          <p:grpSpPr>
            <a:xfrm>
              <a:off x="-151325" y="454007"/>
              <a:ext cx="122115" cy="5945205"/>
              <a:chOff x="-238875" y="454007"/>
              <a:chExt cx="122115" cy="5945205"/>
            </a:xfrm>
          </p:grpSpPr>
          <p:cxnSp>
            <p:nvCxnSpPr>
              <p:cNvPr id="378" name="Straight Connector 37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userDrawn="1"/>
            </p:nvGrpSpPr>
            <p:grpSpPr>
              <a:xfrm rot="5400000">
                <a:off x="-254017" y="5940709"/>
                <a:ext cx="152400" cy="122115"/>
                <a:chOff x="7983415" y="6582508"/>
                <a:chExt cx="152400" cy="486507"/>
              </a:xfrm>
            </p:grpSpPr>
            <p:cxnSp>
              <p:nvCxnSpPr>
                <p:cNvPr id="411" name="Straight Connector 4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userDrawn="1"/>
            </p:nvGrpSpPr>
            <p:grpSpPr>
              <a:xfrm rot="5400000">
                <a:off x="-254017" y="5467067"/>
                <a:ext cx="152400" cy="122115"/>
                <a:chOff x="7983415" y="6582508"/>
                <a:chExt cx="152400" cy="486507"/>
              </a:xfrm>
            </p:grpSpPr>
            <p:cxnSp>
              <p:nvCxnSpPr>
                <p:cNvPr id="409" name="Straight Connector 4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userDrawn="1"/>
            </p:nvGrpSpPr>
            <p:grpSpPr>
              <a:xfrm rot="5400000">
                <a:off x="-254017" y="4993425"/>
                <a:ext cx="152400" cy="122115"/>
                <a:chOff x="7983415" y="6582508"/>
                <a:chExt cx="152400" cy="486507"/>
              </a:xfrm>
            </p:grpSpPr>
            <p:cxnSp>
              <p:nvCxnSpPr>
                <p:cNvPr id="407" name="Straight Connector 4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userDrawn="1"/>
            </p:nvGrpSpPr>
            <p:grpSpPr>
              <a:xfrm rot="5400000">
                <a:off x="-254017" y="4519783"/>
                <a:ext cx="152400" cy="122115"/>
                <a:chOff x="7983415" y="6582508"/>
                <a:chExt cx="152400" cy="486507"/>
              </a:xfrm>
            </p:grpSpPr>
            <p:cxnSp>
              <p:nvCxnSpPr>
                <p:cNvPr id="405" name="Straight Connector 4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userDrawn="1"/>
            </p:nvGrpSpPr>
            <p:grpSpPr>
              <a:xfrm rot="5400000">
                <a:off x="-254017" y="4046141"/>
                <a:ext cx="152400" cy="122115"/>
                <a:chOff x="7983415" y="6582508"/>
                <a:chExt cx="152400" cy="486507"/>
              </a:xfrm>
            </p:grpSpPr>
            <p:cxnSp>
              <p:nvCxnSpPr>
                <p:cNvPr id="403" name="Straight Connector 4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userDrawn="1"/>
            </p:nvGrpSpPr>
            <p:grpSpPr>
              <a:xfrm rot="5400000">
                <a:off x="-254017" y="3572499"/>
                <a:ext cx="152400" cy="122115"/>
                <a:chOff x="7983415" y="6582508"/>
                <a:chExt cx="152400" cy="486507"/>
              </a:xfrm>
            </p:grpSpPr>
            <p:cxnSp>
              <p:nvCxnSpPr>
                <p:cNvPr id="401" name="Straight Connector 4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userDrawn="1"/>
            </p:nvGrpSpPr>
            <p:grpSpPr>
              <a:xfrm rot="5400000">
                <a:off x="-254017" y="3098857"/>
                <a:ext cx="152400" cy="122115"/>
                <a:chOff x="7983415" y="6582508"/>
                <a:chExt cx="152400" cy="486507"/>
              </a:xfrm>
            </p:grpSpPr>
            <p:cxnSp>
              <p:nvCxnSpPr>
                <p:cNvPr id="399" name="Straight Connector 3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userDrawn="1"/>
            </p:nvGrpSpPr>
            <p:grpSpPr>
              <a:xfrm rot="5400000">
                <a:off x="-254017" y="2625215"/>
                <a:ext cx="152400" cy="122115"/>
                <a:chOff x="7983415" y="6582508"/>
                <a:chExt cx="152400" cy="486507"/>
              </a:xfrm>
            </p:grpSpPr>
            <p:cxnSp>
              <p:nvCxnSpPr>
                <p:cNvPr id="397" name="Straight Connector 3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userDrawn="1"/>
            </p:nvGrpSpPr>
            <p:grpSpPr>
              <a:xfrm rot="5400000">
                <a:off x="-254017" y="2151573"/>
                <a:ext cx="152400" cy="122115"/>
                <a:chOff x="7983415" y="6582508"/>
                <a:chExt cx="152400" cy="486507"/>
              </a:xfrm>
            </p:grpSpPr>
            <p:cxnSp>
              <p:nvCxnSpPr>
                <p:cNvPr id="395" name="Straight Connector 3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userDrawn="1"/>
            </p:nvGrpSpPr>
            <p:grpSpPr>
              <a:xfrm rot="5400000">
                <a:off x="-254017" y="1677931"/>
                <a:ext cx="152400" cy="122115"/>
                <a:chOff x="7983415" y="6582508"/>
                <a:chExt cx="152400" cy="486507"/>
              </a:xfrm>
            </p:grpSpPr>
            <p:cxnSp>
              <p:nvCxnSpPr>
                <p:cNvPr id="393" name="Straight Connector 3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userDrawn="1"/>
            </p:nvGrpSpPr>
            <p:grpSpPr>
              <a:xfrm rot="5400000">
                <a:off x="-254017" y="997340"/>
                <a:ext cx="152400" cy="122115"/>
                <a:chOff x="7983415" y="6582508"/>
                <a:chExt cx="152400" cy="486507"/>
              </a:xfrm>
            </p:grpSpPr>
            <p:cxnSp>
              <p:nvCxnSpPr>
                <p:cNvPr id="391" name="Straight Connector 3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9166483" y="454007"/>
              <a:ext cx="122115" cy="5945205"/>
              <a:chOff x="-238875" y="454007"/>
              <a:chExt cx="122115" cy="5945205"/>
            </a:xfrm>
          </p:grpSpPr>
          <p:cxnSp>
            <p:nvCxnSpPr>
              <p:cNvPr id="343" name="Straight Connector 34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userDrawn="1"/>
            </p:nvGrpSpPr>
            <p:grpSpPr>
              <a:xfrm rot="5400000">
                <a:off x="-254017" y="5940709"/>
                <a:ext cx="152400" cy="122115"/>
                <a:chOff x="7983415" y="6582508"/>
                <a:chExt cx="152400" cy="486507"/>
              </a:xfrm>
            </p:grpSpPr>
            <p:cxnSp>
              <p:nvCxnSpPr>
                <p:cNvPr id="376" name="Straight Connector 3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userDrawn="1"/>
            </p:nvGrpSpPr>
            <p:grpSpPr>
              <a:xfrm rot="5400000">
                <a:off x="-254017" y="5467067"/>
                <a:ext cx="152400" cy="122115"/>
                <a:chOff x="7983415" y="6582508"/>
                <a:chExt cx="152400" cy="486507"/>
              </a:xfrm>
            </p:grpSpPr>
            <p:cxnSp>
              <p:nvCxnSpPr>
                <p:cNvPr id="374" name="Straight Connector 3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userDrawn="1"/>
            </p:nvGrpSpPr>
            <p:grpSpPr>
              <a:xfrm rot="5400000">
                <a:off x="-254017" y="4993425"/>
                <a:ext cx="152400" cy="122115"/>
                <a:chOff x="7983415" y="6582508"/>
                <a:chExt cx="152400" cy="486507"/>
              </a:xfrm>
            </p:grpSpPr>
            <p:cxnSp>
              <p:nvCxnSpPr>
                <p:cNvPr id="372" name="Straight Connector 3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userDrawn="1"/>
            </p:nvGrpSpPr>
            <p:grpSpPr>
              <a:xfrm rot="5400000">
                <a:off x="-254017" y="4519783"/>
                <a:ext cx="152400" cy="122115"/>
                <a:chOff x="7983415" y="6582508"/>
                <a:chExt cx="152400" cy="486507"/>
              </a:xfrm>
            </p:grpSpPr>
            <p:cxnSp>
              <p:nvCxnSpPr>
                <p:cNvPr id="370" name="Straight Connector 3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userDrawn="1"/>
            </p:nvGrpSpPr>
            <p:grpSpPr>
              <a:xfrm rot="5400000">
                <a:off x="-254017" y="4046141"/>
                <a:ext cx="152400" cy="122115"/>
                <a:chOff x="7983415" y="6582508"/>
                <a:chExt cx="152400" cy="486507"/>
              </a:xfrm>
            </p:grpSpPr>
            <p:cxnSp>
              <p:nvCxnSpPr>
                <p:cNvPr id="368" name="Straight Connector 3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userDrawn="1"/>
            </p:nvGrpSpPr>
            <p:grpSpPr>
              <a:xfrm rot="5400000">
                <a:off x="-254017" y="3572499"/>
                <a:ext cx="152400" cy="122115"/>
                <a:chOff x="7983415" y="6582508"/>
                <a:chExt cx="152400" cy="486507"/>
              </a:xfrm>
            </p:grpSpPr>
            <p:cxnSp>
              <p:nvCxnSpPr>
                <p:cNvPr id="366" name="Straight Connector 3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userDrawn="1"/>
            </p:nvGrpSpPr>
            <p:grpSpPr>
              <a:xfrm rot="5400000">
                <a:off x="-254017" y="3098857"/>
                <a:ext cx="152400" cy="122115"/>
                <a:chOff x="7983415" y="6582508"/>
                <a:chExt cx="152400" cy="486507"/>
              </a:xfrm>
            </p:grpSpPr>
            <p:cxnSp>
              <p:nvCxnSpPr>
                <p:cNvPr id="364" name="Straight Connector 3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userDrawn="1"/>
            </p:nvGrpSpPr>
            <p:grpSpPr>
              <a:xfrm rot="5400000">
                <a:off x="-254017" y="2625215"/>
                <a:ext cx="152400" cy="122115"/>
                <a:chOff x="7983415" y="6582508"/>
                <a:chExt cx="152400" cy="486507"/>
              </a:xfrm>
            </p:grpSpPr>
            <p:cxnSp>
              <p:nvCxnSpPr>
                <p:cNvPr id="362" name="Straight Connector 3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userDrawn="1"/>
            </p:nvGrpSpPr>
            <p:grpSpPr>
              <a:xfrm rot="5400000">
                <a:off x="-254017" y="2151573"/>
                <a:ext cx="152400" cy="122115"/>
                <a:chOff x="7983415" y="6582508"/>
                <a:chExt cx="152400" cy="486507"/>
              </a:xfrm>
            </p:grpSpPr>
            <p:cxnSp>
              <p:nvCxnSpPr>
                <p:cNvPr id="360" name="Straight Connector 3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userDrawn="1"/>
            </p:nvGrpSpPr>
            <p:grpSpPr>
              <a:xfrm rot="5400000">
                <a:off x="-254017" y="1677931"/>
                <a:ext cx="152400" cy="122115"/>
                <a:chOff x="7983415" y="6582508"/>
                <a:chExt cx="152400" cy="486507"/>
              </a:xfrm>
            </p:grpSpPr>
            <p:cxnSp>
              <p:nvCxnSpPr>
                <p:cNvPr id="358" name="Straight Connector 3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userDrawn="1"/>
            </p:nvGrpSpPr>
            <p:grpSpPr>
              <a:xfrm rot="5400000">
                <a:off x="-254017" y="997340"/>
                <a:ext cx="152400" cy="122115"/>
                <a:chOff x="7983415" y="6582508"/>
                <a:chExt cx="152400" cy="486507"/>
              </a:xfrm>
            </p:grpSpPr>
            <p:cxnSp>
              <p:nvCxnSpPr>
                <p:cNvPr id="356" name="Straight Connector 3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userDrawn="1"/>
          </p:nvGrpSpPr>
          <p:grpSpPr>
            <a:xfrm>
              <a:off x="457731" y="-141165"/>
              <a:ext cx="8226688" cy="122115"/>
              <a:chOff x="457731" y="6582508"/>
              <a:chExt cx="8226688" cy="486507"/>
            </a:xfrm>
          </p:grpSpPr>
          <p:cxnSp>
            <p:nvCxnSpPr>
              <p:cNvPr id="308" name="Straight Connector 30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userDrawn="1"/>
            </p:nvGrpSpPr>
            <p:grpSpPr>
              <a:xfrm>
                <a:off x="7986158" y="6582508"/>
                <a:ext cx="152400" cy="486507"/>
                <a:chOff x="7983415" y="6582508"/>
                <a:chExt cx="152400" cy="486507"/>
              </a:xfrm>
            </p:grpSpPr>
            <p:cxnSp>
              <p:nvCxnSpPr>
                <p:cNvPr id="341" name="Straight Connector 3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userDrawn="1"/>
            </p:nvGrpSpPr>
            <p:grpSpPr>
              <a:xfrm>
                <a:off x="7287901" y="6582508"/>
                <a:ext cx="152400" cy="486507"/>
                <a:chOff x="7983415" y="6582508"/>
                <a:chExt cx="152400" cy="486507"/>
              </a:xfrm>
            </p:grpSpPr>
            <p:cxnSp>
              <p:nvCxnSpPr>
                <p:cNvPr id="339" name="Straight Connector 3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userDrawn="1"/>
            </p:nvGrpSpPr>
            <p:grpSpPr>
              <a:xfrm>
                <a:off x="6589644" y="6582508"/>
                <a:ext cx="152400" cy="486507"/>
                <a:chOff x="7983415" y="6582508"/>
                <a:chExt cx="152400" cy="486507"/>
              </a:xfrm>
            </p:grpSpPr>
            <p:cxnSp>
              <p:nvCxnSpPr>
                <p:cNvPr id="337" name="Straight Connector 3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userDrawn="1"/>
            </p:nvGrpSpPr>
            <p:grpSpPr>
              <a:xfrm>
                <a:off x="5891387" y="6582508"/>
                <a:ext cx="152400" cy="486507"/>
                <a:chOff x="7983415" y="6582508"/>
                <a:chExt cx="152400" cy="486507"/>
              </a:xfrm>
            </p:grpSpPr>
            <p:cxnSp>
              <p:nvCxnSpPr>
                <p:cNvPr id="335" name="Straight Connector 3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5193130" y="6582508"/>
                <a:ext cx="152400" cy="486507"/>
                <a:chOff x="7983415" y="6582508"/>
                <a:chExt cx="152400" cy="486507"/>
              </a:xfrm>
            </p:grpSpPr>
            <p:cxnSp>
              <p:nvCxnSpPr>
                <p:cNvPr id="333" name="Straight Connector 3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userDrawn="1"/>
            </p:nvGrpSpPr>
            <p:grpSpPr>
              <a:xfrm>
                <a:off x="4494873" y="6582508"/>
                <a:ext cx="152400" cy="486507"/>
                <a:chOff x="7983415" y="6582508"/>
                <a:chExt cx="152400" cy="486507"/>
              </a:xfrm>
            </p:grpSpPr>
            <p:cxnSp>
              <p:nvCxnSpPr>
                <p:cNvPr id="331" name="Straight Connector 3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userDrawn="1"/>
            </p:nvGrpSpPr>
            <p:grpSpPr>
              <a:xfrm>
                <a:off x="3796616" y="6582508"/>
                <a:ext cx="152400" cy="486507"/>
                <a:chOff x="7983415" y="6582508"/>
                <a:chExt cx="152400" cy="486507"/>
              </a:xfrm>
            </p:grpSpPr>
            <p:cxnSp>
              <p:nvCxnSpPr>
                <p:cNvPr id="329" name="Straight Connector 3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userDrawn="1"/>
            </p:nvGrpSpPr>
            <p:grpSpPr>
              <a:xfrm>
                <a:off x="3098359" y="6582508"/>
                <a:ext cx="152400" cy="486507"/>
                <a:chOff x="7983415" y="6582508"/>
                <a:chExt cx="152400" cy="486507"/>
              </a:xfrm>
            </p:grpSpPr>
            <p:cxnSp>
              <p:nvCxnSpPr>
                <p:cNvPr id="327" name="Straight Connector 3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2400102" y="6582508"/>
                <a:ext cx="152400" cy="486507"/>
                <a:chOff x="7983415" y="6582508"/>
                <a:chExt cx="152400" cy="486507"/>
              </a:xfrm>
            </p:grpSpPr>
            <p:cxnSp>
              <p:nvCxnSpPr>
                <p:cNvPr id="325" name="Straight Connector 3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userDrawn="1"/>
            </p:nvGrpSpPr>
            <p:grpSpPr>
              <a:xfrm>
                <a:off x="1701845" y="6582508"/>
                <a:ext cx="152400" cy="486507"/>
                <a:chOff x="7983415" y="6582508"/>
                <a:chExt cx="152400" cy="486507"/>
              </a:xfrm>
            </p:grpSpPr>
            <p:cxnSp>
              <p:nvCxnSpPr>
                <p:cNvPr id="323" name="Straight Connector 3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userDrawn="1"/>
            </p:nvGrpSpPr>
            <p:grpSpPr>
              <a:xfrm>
                <a:off x="1003588" y="6582508"/>
                <a:ext cx="152400" cy="486507"/>
                <a:chOff x="7983415" y="6582508"/>
                <a:chExt cx="152400" cy="486507"/>
              </a:xfrm>
            </p:grpSpPr>
            <p:cxnSp>
              <p:nvCxnSpPr>
                <p:cNvPr id="321" name="Straight Connector 3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2984116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chor="b">
            <a:noAutofit/>
          </a:bodyPr>
          <a:lstStyle>
            <a:lvl1pPr>
              <a:lnSpc>
                <a:spcPct val="90000"/>
              </a:lnSpc>
              <a:spcAft>
                <a:spcPts val="600"/>
              </a:spcAft>
              <a:defRPr sz="6600" cap="none" baseline="0">
                <a:solidFill>
                  <a:schemeClr val="accent3"/>
                </a:solidFill>
                <a:latin typeface="+mj-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tx1">
                    <a:lumMod val="50000"/>
                    <a:lumOff val="50000"/>
                  </a:schemeClr>
                </a:solidFill>
                <a:latin typeface="+mj-lt"/>
              </a:rPr>
              <a:t>© Duarte, Inc. 2014</a:t>
            </a:r>
          </a:p>
        </p:txBody>
      </p:sp>
      <p:cxnSp>
        <p:nvCxnSpPr>
          <p:cNvPr id="153" name="Straight Connector 152"/>
          <p:cNvCxnSpPr/>
          <p:nvPr userDrawn="1"/>
        </p:nvCxnSpPr>
        <p:spPr>
          <a:xfrm flipH="1">
            <a:off x="457732" y="4030998"/>
            <a:ext cx="8226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97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Pag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54295" y="154896"/>
            <a:ext cx="3426865" cy="3255751"/>
          </a:xfrm>
        </p:spPr>
        <p:txBody>
          <a:bodyPr anchor="b">
            <a:noAutofit/>
          </a:bodyPr>
          <a:lstStyle>
            <a:lvl1pPr algn="ctr">
              <a:lnSpc>
                <a:spcPct val="90000"/>
              </a:lnSpc>
              <a:spcAft>
                <a:spcPts val="600"/>
              </a:spcAft>
              <a:defRPr sz="5600" cap="none" spc="-150" baseline="0">
                <a:solidFill>
                  <a:schemeClr val="bg1"/>
                </a:solidFill>
                <a:latin typeface="+mj-lt"/>
              </a:defRPr>
            </a:lvl1pPr>
          </a:lstStyle>
          <a:p>
            <a:r>
              <a:rPr lang="en-US" dirty="0"/>
              <a:t>Click to edit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47" name="Text Placeholder 6"/>
          <p:cNvSpPr>
            <a:spLocks noGrp="1"/>
          </p:cNvSpPr>
          <p:nvPr>
            <p:ph type="body" sz="quarter" idx="14"/>
          </p:nvPr>
        </p:nvSpPr>
        <p:spPr bwMode="gray">
          <a:xfrm>
            <a:off x="2926934" y="3506076"/>
            <a:ext cx="3281586" cy="2527969"/>
          </a:xfrm>
        </p:spPr>
        <p:txBody>
          <a:bodyPr>
            <a:noAutofit/>
          </a:bodyPr>
          <a:lstStyle>
            <a:lvl1pPr marL="0" indent="0" algn="ctr">
              <a:lnSpc>
                <a:spcPct val="95000"/>
              </a:lnSpc>
              <a:spcAft>
                <a:spcPts val="1000"/>
              </a:spcAft>
              <a:buClr>
                <a:schemeClr val="bg1"/>
              </a:buClr>
              <a:buFont typeface="Arial" panose="020B0604020202020204" pitchFamily="34" charset="0"/>
              <a:buChar char="​"/>
              <a:defRPr sz="2200" i="1">
                <a:solidFill>
                  <a:schemeClr val="bg1"/>
                </a:solidFill>
                <a:latin typeface="+mn-lt"/>
              </a:defRPr>
            </a:lvl1pPr>
            <a:lvl2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5"/>
          </p:nvPr>
        </p:nvSpPr>
        <p:spPr bwMode="gray">
          <a:xfrm>
            <a:off x="3396946" y="6229350"/>
            <a:ext cx="2341562" cy="460375"/>
          </a:xfrm>
        </p:spPr>
        <p:txBody>
          <a:bodyPr/>
          <a:lstStyle>
            <a:lvl3pPr algn="ctr">
              <a:defRPr sz="1600">
                <a:solidFill>
                  <a:schemeClr val="tx1">
                    <a:lumMod val="75000"/>
                    <a:lumOff val="25000"/>
                  </a:schemeClr>
                </a:solidFill>
              </a:defRPr>
            </a:lvl3pPr>
          </a:lstStyle>
          <a:p>
            <a:pPr lvl="2"/>
            <a:r>
              <a:rPr lang="en-US" dirty="0"/>
              <a:t>Click to edit Master text styles</a:t>
            </a:r>
          </a:p>
        </p:txBody>
      </p:sp>
    </p:spTree>
    <p:extLst>
      <p:ext uri="{BB962C8B-B14F-4D97-AF65-F5344CB8AC3E}">
        <p14:creationId xmlns:p14="http://schemas.microsoft.com/office/powerpoint/2010/main" val="2317181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3F58EE-0194-9E43-82B4-617E14F88E99}" type="datetimeFigureOut">
              <a:rPr lang="en-US" smtClean="0"/>
              <a:t>9/27/2019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68BEA6-429B-394F-B499-B3BD23A61047}" type="slidenum">
              <a:rPr lang="en-US" smtClean="0"/>
              <a:t>‹#›</a:t>
            </a:fld>
            <a:endParaRPr lang="en-US"/>
          </a:p>
        </p:txBody>
      </p:sp>
    </p:spTree>
    <p:extLst>
      <p:ext uri="{BB962C8B-B14F-4D97-AF65-F5344CB8AC3E}">
        <p14:creationId xmlns:p14="http://schemas.microsoft.com/office/powerpoint/2010/main" val="234872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1" name="Content Placeholder 2"/>
          <p:cNvSpPr>
            <a:spLocks noGrp="1"/>
          </p:cNvSpPr>
          <p:nvPr>
            <p:ph idx="11"/>
          </p:nvPr>
        </p:nvSpPr>
        <p:spPr>
          <a:xfrm>
            <a:off x="3256668" y="1816100"/>
            <a:ext cx="5430132"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6" name="Group 165"/>
          <p:cNvGrpSpPr/>
          <p:nvPr userDrawn="1"/>
        </p:nvGrpSpPr>
        <p:grpSpPr>
          <a:xfrm>
            <a:off x="-151325" y="-141165"/>
            <a:ext cx="9439923"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0706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5439564"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3" name="Content Placeholder 2"/>
          <p:cNvSpPr>
            <a:spLocks noGrp="1"/>
          </p:cNvSpPr>
          <p:nvPr>
            <p:ph idx="12"/>
          </p:nvPr>
        </p:nvSpPr>
        <p:spPr>
          <a:xfrm>
            <a:off x="6043787" y="1816100"/>
            <a:ext cx="2640628"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6" name="Group 165"/>
          <p:cNvGrpSpPr/>
          <p:nvPr userDrawn="1"/>
        </p:nvGrpSpPr>
        <p:grpSpPr>
          <a:xfrm>
            <a:off x="-151325" y="-141165"/>
            <a:ext cx="9439923"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56267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64538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6" name="Content Placeholder 2"/>
          <p:cNvSpPr>
            <a:spLocks noGrp="1"/>
          </p:cNvSpPr>
          <p:nvPr>
            <p:ph idx="11"/>
          </p:nvPr>
        </p:nvSpPr>
        <p:spPr>
          <a:xfrm>
            <a:off x="2552504"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7" name="Content Placeholder 2"/>
          <p:cNvSpPr>
            <a:spLocks noGrp="1"/>
          </p:cNvSpPr>
          <p:nvPr>
            <p:ph idx="12"/>
          </p:nvPr>
        </p:nvSpPr>
        <p:spPr>
          <a:xfrm>
            <a:off x="4647276"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8" name="Content Placeholder 2"/>
          <p:cNvSpPr>
            <a:spLocks noGrp="1"/>
          </p:cNvSpPr>
          <p:nvPr>
            <p:ph idx="13"/>
          </p:nvPr>
        </p:nvSpPr>
        <p:spPr>
          <a:xfrm>
            <a:off x="6744429" y="1816100"/>
            <a:ext cx="1942371"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9" name="Group 168"/>
          <p:cNvGrpSpPr/>
          <p:nvPr userDrawn="1"/>
        </p:nvGrpSpPr>
        <p:grpSpPr>
          <a:xfrm>
            <a:off x="-151325" y="-141165"/>
            <a:ext cx="9439923"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85542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9" name="Content Placeholder 2"/>
          <p:cNvSpPr>
            <a:spLocks noGrp="1"/>
          </p:cNvSpPr>
          <p:nvPr>
            <p:ph idx="11"/>
          </p:nvPr>
        </p:nvSpPr>
        <p:spPr>
          <a:xfrm>
            <a:off x="2133550"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1" name="Content Placeholder 2"/>
          <p:cNvSpPr>
            <a:spLocks noGrp="1"/>
          </p:cNvSpPr>
          <p:nvPr>
            <p:ph idx="12"/>
          </p:nvPr>
        </p:nvSpPr>
        <p:spPr>
          <a:xfrm>
            <a:off x="3822113"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2" name="Content Placeholder 2"/>
          <p:cNvSpPr>
            <a:spLocks noGrp="1"/>
          </p:cNvSpPr>
          <p:nvPr>
            <p:ph idx="13"/>
          </p:nvPr>
        </p:nvSpPr>
        <p:spPr>
          <a:xfrm>
            <a:off x="5485185"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3" name="Content Placeholder 2"/>
          <p:cNvSpPr>
            <a:spLocks noGrp="1"/>
          </p:cNvSpPr>
          <p:nvPr>
            <p:ph idx="14"/>
          </p:nvPr>
        </p:nvSpPr>
        <p:spPr>
          <a:xfrm>
            <a:off x="7161002" y="1816100"/>
            <a:ext cx="1523417"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9" name="Group 178"/>
          <p:cNvGrpSpPr/>
          <p:nvPr userDrawn="1"/>
        </p:nvGrpSpPr>
        <p:grpSpPr>
          <a:xfrm>
            <a:off x="-151325" y="-141165"/>
            <a:ext cx="9439923" cy="7136527"/>
            <a:chOff x="-151325" y="-141165"/>
            <a:chExt cx="9439923" cy="7136527"/>
          </a:xfrm>
        </p:grpSpPr>
        <p:grpSp>
          <p:nvGrpSpPr>
            <p:cNvPr id="180" name="Group 179"/>
            <p:cNvGrpSpPr/>
            <p:nvPr userDrawn="1"/>
          </p:nvGrpSpPr>
          <p:grpSpPr>
            <a:xfrm>
              <a:off x="457731" y="6873247"/>
              <a:ext cx="8226688" cy="122115"/>
              <a:chOff x="457731" y="6582508"/>
              <a:chExt cx="8226688" cy="486507"/>
            </a:xfrm>
          </p:grpSpPr>
          <p:cxnSp>
            <p:nvCxnSpPr>
              <p:cNvPr id="289" name="Straight Connector 28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userDrawn="1"/>
            </p:nvGrpSpPr>
            <p:grpSpPr>
              <a:xfrm>
                <a:off x="7986158" y="6582508"/>
                <a:ext cx="152400" cy="486507"/>
                <a:chOff x="7983415" y="6582508"/>
                <a:chExt cx="152400" cy="486507"/>
              </a:xfrm>
            </p:grpSpPr>
            <p:cxnSp>
              <p:nvCxnSpPr>
                <p:cNvPr id="322" name="Straight Connector 3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userDrawn="1"/>
            </p:nvGrpSpPr>
            <p:grpSpPr>
              <a:xfrm>
                <a:off x="7287901" y="6582508"/>
                <a:ext cx="152400" cy="486507"/>
                <a:chOff x="7983415" y="6582508"/>
                <a:chExt cx="152400" cy="486507"/>
              </a:xfrm>
            </p:grpSpPr>
            <p:cxnSp>
              <p:nvCxnSpPr>
                <p:cNvPr id="320" name="Straight Connector 3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userDrawn="1"/>
            </p:nvGrpSpPr>
            <p:grpSpPr>
              <a:xfrm>
                <a:off x="6589644" y="6582508"/>
                <a:ext cx="152400" cy="486507"/>
                <a:chOff x="7983415" y="6582508"/>
                <a:chExt cx="152400" cy="486507"/>
              </a:xfrm>
            </p:grpSpPr>
            <p:cxnSp>
              <p:nvCxnSpPr>
                <p:cNvPr id="318" name="Straight Connector 3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userDrawn="1"/>
            </p:nvGrpSpPr>
            <p:grpSpPr>
              <a:xfrm>
                <a:off x="5891387" y="6582508"/>
                <a:ext cx="152400" cy="486507"/>
                <a:chOff x="7983415" y="6582508"/>
                <a:chExt cx="152400" cy="486507"/>
              </a:xfrm>
            </p:grpSpPr>
            <p:cxnSp>
              <p:nvCxnSpPr>
                <p:cNvPr id="316" name="Straight Connector 3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userDrawn="1"/>
            </p:nvGrpSpPr>
            <p:grpSpPr>
              <a:xfrm>
                <a:off x="5193130" y="6582508"/>
                <a:ext cx="152400" cy="486507"/>
                <a:chOff x="7983415" y="6582508"/>
                <a:chExt cx="152400" cy="486507"/>
              </a:xfrm>
            </p:grpSpPr>
            <p:cxnSp>
              <p:nvCxnSpPr>
                <p:cNvPr id="314" name="Straight Connector 3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userDrawn="1"/>
            </p:nvGrpSpPr>
            <p:grpSpPr>
              <a:xfrm>
                <a:off x="4494873"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userDrawn="1"/>
            </p:nvGrpSpPr>
            <p:grpSpPr>
              <a:xfrm>
                <a:off x="3796616"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3098359"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userDrawn="1"/>
            </p:nvGrpSpPr>
            <p:grpSpPr>
              <a:xfrm>
                <a:off x="2400102"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userDrawn="1"/>
            </p:nvGrpSpPr>
            <p:grpSpPr>
              <a:xfrm>
                <a:off x="1701845"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userDrawn="1"/>
            </p:nvGrpSpPr>
            <p:grpSpPr>
              <a:xfrm>
                <a:off x="100358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userDrawn="1"/>
          </p:nvGrpSpPr>
          <p:grpSpPr>
            <a:xfrm>
              <a:off x="-151325" y="454007"/>
              <a:ext cx="122115" cy="5945205"/>
              <a:chOff x="-238875" y="454007"/>
              <a:chExt cx="122115" cy="5945205"/>
            </a:xfrm>
          </p:grpSpPr>
          <p:cxnSp>
            <p:nvCxnSpPr>
              <p:cNvPr id="254" name="Straight Connector 25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userDrawn="1"/>
            </p:nvGrpSpPr>
            <p:grpSpPr>
              <a:xfrm rot="5400000">
                <a:off x="-254017" y="5940709"/>
                <a:ext cx="152400" cy="122115"/>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userDrawn="1"/>
            </p:nvGrpSpPr>
            <p:grpSpPr>
              <a:xfrm rot="5400000">
                <a:off x="-254017" y="5467067"/>
                <a:ext cx="152400" cy="122115"/>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userDrawn="1"/>
            </p:nvGrpSpPr>
            <p:grpSpPr>
              <a:xfrm rot="5400000">
                <a:off x="-254017" y="4993425"/>
                <a:ext cx="152400" cy="122115"/>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userDrawn="1"/>
            </p:nvGrpSpPr>
            <p:grpSpPr>
              <a:xfrm rot="5400000">
                <a:off x="-254017" y="4519783"/>
                <a:ext cx="152400" cy="122115"/>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userDrawn="1"/>
            </p:nvGrpSpPr>
            <p:grpSpPr>
              <a:xfrm rot="5400000">
                <a:off x="-254017" y="4046141"/>
                <a:ext cx="152400" cy="122115"/>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userDrawn="1"/>
            </p:nvGrpSpPr>
            <p:grpSpPr>
              <a:xfrm rot="5400000">
                <a:off x="-254017" y="357249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userDrawn="1"/>
            </p:nvGrpSpPr>
            <p:grpSpPr>
              <a:xfrm rot="5400000">
                <a:off x="-254017" y="309885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userDrawn="1"/>
            </p:nvGrpSpPr>
            <p:grpSpPr>
              <a:xfrm rot="5400000">
                <a:off x="-254017" y="262521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userDrawn="1"/>
            </p:nvGrpSpPr>
            <p:grpSpPr>
              <a:xfrm rot="5400000">
                <a:off x="-254017" y="215157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userDrawn="1"/>
            </p:nvGrpSpPr>
            <p:grpSpPr>
              <a:xfrm rot="5400000">
                <a:off x="-254017" y="167793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userDrawn="1"/>
            </p:nvGrpSpPr>
            <p:grpSpPr>
              <a:xfrm rot="5400000">
                <a:off x="-254017" y="997340"/>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9166483" y="454007"/>
              <a:ext cx="122115" cy="5945205"/>
              <a:chOff x="-238875" y="454007"/>
              <a:chExt cx="122115" cy="5945205"/>
            </a:xfrm>
          </p:grpSpPr>
          <p:cxnSp>
            <p:nvCxnSpPr>
              <p:cNvPr id="219" name="Straight Connector 21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userDrawn="1"/>
            </p:nvGrpSpPr>
            <p:grpSpPr>
              <a:xfrm rot="5400000">
                <a:off x="-254017" y="594070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userDrawn="1"/>
            </p:nvGrpSpPr>
            <p:grpSpPr>
              <a:xfrm rot="5400000">
                <a:off x="-254017" y="546706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userDrawn="1"/>
            </p:nvGrpSpPr>
            <p:grpSpPr>
              <a:xfrm rot="5400000">
                <a:off x="-254017" y="499342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userDrawn="1"/>
            </p:nvGrpSpPr>
            <p:grpSpPr>
              <a:xfrm rot="5400000">
                <a:off x="-254017" y="451978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userDrawn="1"/>
            </p:nvGrpSpPr>
            <p:grpSpPr>
              <a:xfrm rot="5400000">
                <a:off x="-254017" y="404614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userDrawn="1"/>
            </p:nvGrpSpPr>
            <p:grpSpPr>
              <a:xfrm rot="5400000">
                <a:off x="-254017" y="357249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userDrawn="1"/>
            </p:nvGrpSpPr>
            <p:grpSpPr>
              <a:xfrm rot="5400000">
                <a:off x="-254017" y="309885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userDrawn="1"/>
            </p:nvGrpSpPr>
            <p:grpSpPr>
              <a:xfrm rot="5400000">
                <a:off x="-254017" y="262521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userDrawn="1"/>
            </p:nvGrpSpPr>
            <p:grpSpPr>
              <a:xfrm rot="5400000">
                <a:off x="-254017" y="215157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userDrawn="1"/>
            </p:nvGrpSpPr>
            <p:grpSpPr>
              <a:xfrm rot="5400000">
                <a:off x="-254017" y="167793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userDrawn="1"/>
            </p:nvGrpSpPr>
            <p:grpSpPr>
              <a:xfrm rot="5400000">
                <a:off x="-254017" y="997340"/>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457731" y="-141165"/>
              <a:ext cx="8226688" cy="122115"/>
              <a:chOff x="457731" y="6582508"/>
              <a:chExt cx="8226688" cy="486507"/>
            </a:xfrm>
          </p:grpSpPr>
          <p:cxnSp>
            <p:nvCxnSpPr>
              <p:cNvPr id="184" name="Straight Connector 18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userDrawn="1"/>
            </p:nvGrpSpPr>
            <p:grpSpPr>
              <a:xfrm>
                <a:off x="7986158" y="6582508"/>
                <a:ext cx="152400" cy="486507"/>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userDrawn="1"/>
            </p:nvGrpSpPr>
            <p:grpSpPr>
              <a:xfrm>
                <a:off x="7287901" y="6582508"/>
                <a:ext cx="152400" cy="486507"/>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userDrawn="1"/>
            </p:nvGrpSpPr>
            <p:grpSpPr>
              <a:xfrm>
                <a:off x="6589644" y="6582508"/>
                <a:ext cx="152400" cy="486507"/>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userDrawn="1"/>
            </p:nvGrpSpPr>
            <p:grpSpPr>
              <a:xfrm>
                <a:off x="5891387" y="6582508"/>
                <a:ext cx="152400" cy="486507"/>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userDrawn="1"/>
            </p:nvGrpSpPr>
            <p:grpSpPr>
              <a:xfrm>
                <a:off x="5193130" y="6582508"/>
                <a:ext cx="152400" cy="486507"/>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userDrawn="1"/>
            </p:nvGrpSpPr>
            <p:grpSpPr>
              <a:xfrm>
                <a:off x="4494873"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userDrawn="1"/>
            </p:nvGrpSpPr>
            <p:grpSpPr>
              <a:xfrm>
                <a:off x="3796616"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userDrawn="1"/>
            </p:nvGrpSpPr>
            <p:grpSpPr>
              <a:xfrm>
                <a:off x="3098359"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userDrawn="1"/>
            </p:nvGrpSpPr>
            <p:grpSpPr>
              <a:xfrm>
                <a:off x="2400102"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userDrawn="1"/>
            </p:nvGrpSpPr>
            <p:grpSpPr>
              <a:xfrm>
                <a:off x="1701845"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a:off x="100358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5"/>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85542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Spli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6" name="Content Placeholder 2"/>
          <p:cNvSpPr>
            <a:spLocks noGrp="1"/>
          </p:cNvSpPr>
          <p:nvPr>
            <p:ph idx="11"/>
          </p:nvPr>
        </p:nvSpPr>
        <p:spPr>
          <a:xfrm>
            <a:off x="2552504"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7" name="Content Placeholder 2"/>
          <p:cNvSpPr>
            <a:spLocks noGrp="1"/>
          </p:cNvSpPr>
          <p:nvPr>
            <p:ph idx="12"/>
          </p:nvPr>
        </p:nvSpPr>
        <p:spPr>
          <a:xfrm>
            <a:off x="4647276"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8" name="Content Placeholder 2"/>
          <p:cNvSpPr>
            <a:spLocks noGrp="1"/>
          </p:cNvSpPr>
          <p:nvPr>
            <p:ph idx="13"/>
          </p:nvPr>
        </p:nvSpPr>
        <p:spPr>
          <a:xfrm>
            <a:off x="6744429" y="2762473"/>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9" name="Group 168"/>
          <p:cNvGrpSpPr/>
          <p:nvPr userDrawn="1"/>
        </p:nvGrpSpPr>
        <p:grpSpPr>
          <a:xfrm>
            <a:off x="-151325" y="-141165"/>
            <a:ext cx="9439923"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457732"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6" name="Content Placeholder 2"/>
          <p:cNvSpPr>
            <a:spLocks noGrp="1"/>
          </p:cNvSpPr>
          <p:nvPr>
            <p:ph idx="15"/>
          </p:nvPr>
        </p:nvSpPr>
        <p:spPr>
          <a:xfrm>
            <a:off x="2552504"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7" name="Content Placeholder 2"/>
          <p:cNvSpPr>
            <a:spLocks noGrp="1"/>
          </p:cNvSpPr>
          <p:nvPr>
            <p:ph idx="16"/>
          </p:nvPr>
        </p:nvSpPr>
        <p:spPr>
          <a:xfrm>
            <a:off x="4647276"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8" name="Content Placeholder 2"/>
          <p:cNvSpPr>
            <a:spLocks noGrp="1"/>
          </p:cNvSpPr>
          <p:nvPr>
            <p:ph idx="17"/>
          </p:nvPr>
        </p:nvSpPr>
        <p:spPr>
          <a:xfrm>
            <a:off x="6744429" y="5128999"/>
            <a:ext cx="1942371" cy="17204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9" name="Text Placeholder 6"/>
          <p:cNvSpPr>
            <a:spLocks noGrp="1"/>
          </p:cNvSpPr>
          <p:nvPr>
            <p:ph type="body" sz="quarter" idx="18"/>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41344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3" name="Content Placeholder 2"/>
          <p:cNvSpPr>
            <a:spLocks noGrp="1"/>
          </p:cNvSpPr>
          <p:nvPr>
            <p:ph idx="1"/>
          </p:nvPr>
        </p:nvSpPr>
        <p:spPr>
          <a:xfrm>
            <a:off x="457732" y="1134598"/>
            <a:ext cx="4037143"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4" name="Content Placeholder 2"/>
          <p:cNvSpPr>
            <a:spLocks noGrp="1"/>
          </p:cNvSpPr>
          <p:nvPr>
            <p:ph idx="12"/>
          </p:nvPr>
        </p:nvSpPr>
        <p:spPr>
          <a:xfrm>
            <a:off x="4647276" y="1134598"/>
            <a:ext cx="4037143" cy="526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1" name="Group 150"/>
          <p:cNvGrpSpPr/>
          <p:nvPr userDrawn="1"/>
        </p:nvGrpSpPr>
        <p:grpSpPr>
          <a:xfrm>
            <a:off x="-151325" y="-141165"/>
            <a:ext cx="9439923"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99"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22100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31" y="457200"/>
            <a:ext cx="8226689" cy="524998"/>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731" y="1816100"/>
            <a:ext cx="8226689" cy="45831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1" name="TextBox 230"/>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bg2"/>
                </a:solidFill>
                <a:latin typeface="+mj-lt"/>
              </a:rPr>
              <a:pPr algn="r"/>
              <a:t>‹#›</a:t>
            </a:fld>
            <a:endParaRPr lang="en-US" sz="800" spc="0" baseline="0" dirty="0">
              <a:solidFill>
                <a:schemeClr val="bg2"/>
              </a:solidFill>
              <a:latin typeface="+mj-lt"/>
            </a:endParaRPr>
          </a:p>
        </p:txBody>
      </p:sp>
      <p:sp>
        <p:nvSpPr>
          <p:cNvPr id="10" name="Rectangle 9"/>
          <p:cNvSpPr/>
          <p:nvPr userDrawn="1"/>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bg2"/>
                </a:solidFill>
                <a:latin typeface="+mj-lt"/>
              </a:rPr>
              <a:t>© Duarte, Inc. 2014</a:t>
            </a:r>
          </a:p>
        </p:txBody>
      </p:sp>
    </p:spTree>
    <p:extLst>
      <p:ext uri="{BB962C8B-B14F-4D97-AF65-F5344CB8AC3E}">
        <p14:creationId xmlns:p14="http://schemas.microsoft.com/office/powerpoint/2010/main" val="4246620440"/>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68" r:id="rId3"/>
    <p:sldLayoutId id="2147483669" r:id="rId4"/>
    <p:sldLayoutId id="2147483660" r:id="rId5"/>
    <p:sldLayoutId id="2147483661" r:id="rId6"/>
    <p:sldLayoutId id="2147483662" r:id="rId7"/>
    <p:sldLayoutId id="2147483670" r:id="rId8"/>
    <p:sldLayoutId id="2147483666" r:id="rId9"/>
    <p:sldLayoutId id="2147483665" r:id="rId10"/>
    <p:sldLayoutId id="2147483680" r:id="rId11"/>
    <p:sldLayoutId id="2147483667" r:id="rId12"/>
    <p:sldLayoutId id="2147483671" r:id="rId13"/>
    <p:sldLayoutId id="2147483674" r:id="rId14"/>
    <p:sldLayoutId id="2147483675" r:id="rId15"/>
    <p:sldLayoutId id="2147483673" r:id="rId16"/>
    <p:sldLayoutId id="2147483677" r:id="rId17"/>
    <p:sldLayoutId id="2147483676" r:id="rId18"/>
    <p:sldLayoutId id="2147483672" r:id="rId19"/>
    <p:sldLayoutId id="2147483678" r:id="rId20"/>
    <p:sldLayoutId id="2147483681" r:id="rId21"/>
    <p:sldLayoutId id="2147483682" r:id="rId22"/>
  </p:sldLayoutIdLst>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lear.dol.gov/about" TargetMode="External"/><Relationship Id="rId2" Type="http://schemas.openxmlformats.org/officeDocument/2006/relationships/hyperlink" Target="https://www.eval.org/p/cm/ld/fid=103" TargetMode="External"/><Relationship Id="rId1" Type="http://schemas.openxmlformats.org/officeDocument/2006/relationships/slideLayout" Target="../slideLayouts/slideLayout2.xml"/><Relationship Id="rId5" Type="http://schemas.openxmlformats.org/officeDocument/2006/relationships/hyperlink" Target="https://ies.ed.gov/ncee/wwc/FWW" TargetMode="External"/><Relationship Id="rId4" Type="http://schemas.openxmlformats.org/officeDocument/2006/relationships/hyperlink" Target="https://www.dol.gov/sites/dolgov/files/OASP/legacy/files/20170308-TAACCCT-Brief-1.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37131" y="613945"/>
            <a:ext cx="3426865" cy="3255751"/>
          </a:xfrm>
        </p:spPr>
        <p:txBody>
          <a:bodyPr/>
          <a:lstStyle/>
          <a:p>
            <a:r>
              <a:rPr lang="en-US" sz="4800" dirty="0">
                <a:solidFill>
                  <a:schemeClr val="bg1"/>
                </a:solidFill>
              </a:rPr>
              <a:t>Lessons from TAACCCT</a:t>
            </a:r>
          </a:p>
        </p:txBody>
      </p:sp>
      <p:sp>
        <p:nvSpPr>
          <p:cNvPr id="8" name="Text Placeholder 7"/>
          <p:cNvSpPr>
            <a:spLocks noGrp="1"/>
          </p:cNvSpPr>
          <p:nvPr>
            <p:ph type="body" sz="quarter" idx="14"/>
          </p:nvPr>
        </p:nvSpPr>
        <p:spPr>
          <a:xfrm>
            <a:off x="2988397" y="3927588"/>
            <a:ext cx="3281586" cy="2527969"/>
          </a:xfrm>
        </p:spPr>
        <p:txBody>
          <a:bodyPr/>
          <a:lstStyle/>
          <a:p>
            <a:r>
              <a:rPr lang="en-US" dirty="0"/>
              <a:t>Recommendations for Future Evaluation Investments</a:t>
            </a:r>
          </a:p>
        </p:txBody>
      </p:sp>
      <p:sp>
        <p:nvSpPr>
          <p:cNvPr id="12" name="Text Placeholder 11"/>
          <p:cNvSpPr>
            <a:spLocks noGrp="1"/>
          </p:cNvSpPr>
          <p:nvPr>
            <p:ph type="body" sz="quarter" idx="15"/>
          </p:nvPr>
        </p:nvSpPr>
        <p:spPr>
          <a:xfrm>
            <a:off x="1076777" y="6146946"/>
            <a:ext cx="7087799" cy="460375"/>
          </a:xfrm>
        </p:spPr>
        <p:txBody>
          <a:bodyPr/>
          <a:lstStyle/>
          <a:p>
            <a:pPr lvl="2">
              <a:spcBef>
                <a:spcPts val="0"/>
              </a:spcBef>
              <a:spcAft>
                <a:spcPts val="0"/>
              </a:spcAft>
            </a:pPr>
            <a:r>
              <a:rPr lang="en-US" sz="1600" dirty="0"/>
              <a:t>Debra D. Bragg</a:t>
            </a:r>
          </a:p>
          <a:p>
            <a:pPr lvl="2">
              <a:spcBef>
                <a:spcPts val="0"/>
              </a:spcBef>
              <a:spcAft>
                <a:spcPts val="0"/>
              </a:spcAft>
            </a:pPr>
            <a:r>
              <a:rPr lang="en-US" dirty="0"/>
              <a:t>Bragg &amp; Associates, Inc.</a:t>
            </a:r>
            <a:endParaRPr lang="en-US" sz="1600" dirty="0"/>
          </a:p>
        </p:txBody>
      </p:sp>
    </p:spTree>
    <p:extLst>
      <p:ext uri="{BB962C8B-B14F-4D97-AF65-F5344CB8AC3E}">
        <p14:creationId xmlns:p14="http://schemas.microsoft.com/office/powerpoint/2010/main" val="212867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Evaluation of TAACCCT Grants</a:t>
            </a:r>
          </a:p>
        </p:txBody>
      </p:sp>
      <p:sp>
        <p:nvSpPr>
          <p:cNvPr id="10" name="Content Placeholder 9"/>
          <p:cNvSpPr>
            <a:spLocks noGrp="1"/>
          </p:cNvSpPr>
          <p:nvPr>
            <p:ph idx="11"/>
          </p:nvPr>
        </p:nvSpPr>
        <p:spPr/>
        <p:txBody>
          <a:bodyPr/>
          <a:lstStyle/>
          <a:p>
            <a:pPr lvl="2"/>
            <a:r>
              <a:rPr lang="en-US" dirty="0"/>
              <a:t>The Solicitation for Grant Application (SGA) for TAACCCT </a:t>
            </a:r>
            <a:r>
              <a:rPr lang="en-US" i="1" dirty="0"/>
              <a:t>encouraged </a:t>
            </a:r>
            <a:r>
              <a:rPr lang="en-US" dirty="0"/>
              <a:t>rigorous external evaluation in all four rounds of the program, and third-party evaluation was required in rounds </a:t>
            </a:r>
            <a:r>
              <a:rPr lang="en-US" dirty="0" smtClean="0"/>
              <a:t>2-4</a:t>
            </a:r>
            <a:r>
              <a:rPr lang="en-US" dirty="0" smtClean="0"/>
              <a:t>. </a:t>
            </a:r>
            <a:r>
              <a:rPr lang="en-US" dirty="0"/>
              <a:t>As a consequence virtually every grant funded in 2012 and thereafter employed an external evaluator who was assessing implementation, outcomes, and impact.</a:t>
            </a:r>
          </a:p>
          <a:p>
            <a:pPr lvl="2"/>
            <a:r>
              <a:rPr lang="en-US" dirty="0"/>
              <a:t>The SGA was explicit about the need for implementation and replication of evidence-based models, programs, and practices. DOL sought to connect innovations to rigorous evaluation designs funded under TAACCCT in order understand the impact of the grant as well as the potential for scaling up future reforms. </a:t>
            </a:r>
          </a:p>
        </p:txBody>
      </p:sp>
      <p:sp>
        <p:nvSpPr>
          <p:cNvPr id="16" name="Content Placeholder 15"/>
          <p:cNvSpPr>
            <a:spLocks noGrp="1"/>
          </p:cNvSpPr>
          <p:nvPr>
            <p:ph idx="12"/>
          </p:nvPr>
        </p:nvSpPr>
        <p:spPr/>
        <p:txBody>
          <a:bodyPr/>
          <a:lstStyle/>
          <a:p>
            <a:pPr lvl="2"/>
            <a:r>
              <a:rPr lang="en-US" dirty="0"/>
              <a:t>Using the DOL Clearinghouse for Labor and Evaluation Research (CLEAR) standards, grantees were invited to propose evaluation designs that provided the most rigorous level of evidence of impact possible. The standards range from strong to moderate to preliminary, with strong evidence requiring experimental design, </a:t>
            </a:r>
            <a:r>
              <a:rPr lang="en-US" dirty="0" smtClean="0"/>
              <a:t>moderate </a:t>
            </a:r>
            <a:r>
              <a:rPr lang="en-US" dirty="0"/>
              <a:t>evidence representing </a:t>
            </a:r>
            <a:r>
              <a:rPr lang="en-US" dirty="0" smtClean="0"/>
              <a:t>quasi-experimental design </a:t>
            </a:r>
            <a:r>
              <a:rPr lang="en-US" dirty="0"/>
              <a:t>or </a:t>
            </a:r>
            <a:r>
              <a:rPr lang="en-US" dirty="0" smtClean="0"/>
              <a:t>regression </a:t>
            </a:r>
            <a:r>
              <a:rPr lang="en-US" dirty="0"/>
              <a:t>with </a:t>
            </a:r>
            <a:r>
              <a:rPr lang="en-US" dirty="0"/>
              <a:t>controls, </a:t>
            </a:r>
            <a:r>
              <a:rPr lang="en-US" dirty="0" smtClean="0"/>
              <a:t>and preliminary </a:t>
            </a:r>
            <a:r>
              <a:rPr lang="en-US" dirty="0"/>
              <a:t>evidence being correlational or descriptive .  </a:t>
            </a:r>
            <a:endParaRPr lang="en-US" dirty="0"/>
          </a:p>
          <a:p>
            <a:pPr lvl="2"/>
            <a:r>
              <a:rPr lang="en-US" dirty="0"/>
              <a:t>Given the focus of TAACCCT on grant implementation by postsecondary institutions, it makes sense that the DOL partnered with the Department of Education to align CLEAR with the Institute from Education Sciences (IES) gold, silver, and bronze standards for rigorous research.</a:t>
            </a:r>
          </a:p>
          <a:p>
            <a:pPr lvl="2"/>
            <a:endParaRPr lang="en-US" dirty="0"/>
          </a:p>
          <a:p>
            <a:pPr lvl="2"/>
            <a:endParaRPr lang="en-US" dirty="0"/>
          </a:p>
          <a:p>
            <a:pPr lvl="2"/>
            <a:endParaRPr lang="en-US" dirty="0"/>
          </a:p>
        </p:txBody>
      </p:sp>
      <p:sp>
        <p:nvSpPr>
          <p:cNvPr id="2" name="TextBox 1"/>
          <p:cNvSpPr txBox="1"/>
          <p:nvPr/>
        </p:nvSpPr>
        <p:spPr>
          <a:xfrm>
            <a:off x="393701" y="2082800"/>
            <a:ext cx="2501899" cy="4224234"/>
          </a:xfrm>
          <a:prstGeom prst="rect">
            <a:avLst/>
          </a:prstGeom>
          <a:noFill/>
        </p:spPr>
        <p:txBody>
          <a:bodyPr wrap="square" lIns="0" tIns="0" rIns="0" bIns="0" rtlCol="0">
            <a:spAutoFit/>
          </a:bodyPr>
          <a:lstStyle/>
          <a:p>
            <a:pPr>
              <a:lnSpc>
                <a:spcPct val="120000"/>
              </a:lnSpc>
              <a:spcBef>
                <a:spcPts val="600"/>
              </a:spcBef>
              <a:spcAft>
                <a:spcPts val="600"/>
              </a:spcAft>
            </a:pPr>
            <a:r>
              <a:rPr lang="en-US" sz="1500" i="1" dirty="0">
                <a:solidFill>
                  <a:schemeClr val="accent3"/>
                </a:solidFill>
              </a:rPr>
              <a:t>All applicants are required to procure a third-party evaluator who will design and implement an independent evaluation of grant-funded projects… </a:t>
            </a:r>
            <a:r>
              <a:rPr lang="en-US" sz="1500" i="1" dirty="0">
                <a:solidFill>
                  <a:srgbClr val="00AFBB"/>
                </a:solidFill>
              </a:rPr>
              <a:t>All evaluation plans must include: 1) an analysis of participant impact or outcomes, and 2) a program implementation assessment (DOL SGA for TAACCCT, 2014, p. 77).</a:t>
            </a:r>
          </a:p>
          <a:p>
            <a:pPr>
              <a:lnSpc>
                <a:spcPct val="120000"/>
              </a:lnSpc>
            </a:pPr>
            <a:endParaRPr lang="en-US" sz="1500" i="1" dirty="0">
              <a:solidFill>
                <a:schemeClr val="accent3"/>
              </a:solidFill>
            </a:endParaRPr>
          </a:p>
          <a:p>
            <a:pPr>
              <a:lnSpc>
                <a:spcPct val="120000"/>
              </a:lnSpc>
            </a:pPr>
            <a:endParaRPr lang="en-US" sz="1500" i="1" dirty="0" err="1">
              <a:solidFill>
                <a:schemeClr val="accent3"/>
              </a:solidFill>
              <a:latin typeface="+mj-lt"/>
            </a:endParaRPr>
          </a:p>
        </p:txBody>
      </p:sp>
    </p:spTree>
    <p:extLst>
      <p:ext uri="{BB962C8B-B14F-4D97-AF65-F5344CB8AC3E}">
        <p14:creationId xmlns:p14="http://schemas.microsoft.com/office/powerpoint/2010/main" val="168114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31" y="317500"/>
            <a:ext cx="8226689" cy="524998"/>
          </a:xfrm>
        </p:spPr>
        <p:txBody>
          <a:bodyPr/>
          <a:lstStyle/>
          <a:p>
            <a:r>
              <a:rPr lang="en-US" dirty="0"/>
              <a:t>clearinghouse for labor and evaluation research </a:t>
            </a:r>
            <a:br>
              <a:rPr lang="en-US" dirty="0"/>
            </a:br>
            <a:r>
              <a:rPr lang="en-US" dirty="0"/>
              <a:t>(CLEAR) standards</a:t>
            </a:r>
          </a:p>
        </p:txBody>
      </p:sp>
      <p:sp>
        <p:nvSpPr>
          <p:cNvPr id="8" name="Content Placeholder 7"/>
          <p:cNvSpPr>
            <a:spLocks noGrp="1"/>
          </p:cNvSpPr>
          <p:nvPr>
            <p:ph idx="1"/>
          </p:nvPr>
        </p:nvSpPr>
        <p:spPr>
          <a:xfrm>
            <a:off x="584200" y="4782820"/>
            <a:ext cx="2159000" cy="1895791"/>
          </a:xfrm>
        </p:spPr>
        <p:txBody>
          <a:bodyPr/>
          <a:lstStyle/>
          <a:p>
            <a:pPr lvl="2"/>
            <a:r>
              <a:rPr lang="en-US" dirty="0">
                <a:solidFill>
                  <a:srgbClr val="686868"/>
                </a:solidFill>
              </a:rPr>
              <a:t>Strong evidence is generated by experimental design studies that address causal inference and conclusions with high internal validity. Studies generating strong evidence provide the most compelling evidence for scale-up of programs and core elements.</a:t>
            </a:r>
            <a:endParaRPr lang="fil-PH" dirty="0">
              <a:solidFill>
                <a:srgbClr val="686868"/>
              </a:solidFill>
            </a:endParaRPr>
          </a:p>
        </p:txBody>
      </p:sp>
      <p:pic>
        <p:nvPicPr>
          <p:cNvPr id="52" name="Picture 51" descr="3 things.png"/>
          <p:cNvPicPr>
            <a:picLocks noChangeAspect="1"/>
          </p:cNvPicPr>
          <p:nvPr/>
        </p:nvPicPr>
        <p:blipFill>
          <a:blip r:embed="rId2"/>
          <a:stretch>
            <a:fillRect/>
          </a:stretch>
        </p:blipFill>
        <p:spPr>
          <a:xfrm>
            <a:off x="881887" y="469900"/>
            <a:ext cx="7278625" cy="3719501"/>
          </a:xfrm>
          <a:prstGeom prst="rect">
            <a:avLst/>
          </a:prstGeom>
        </p:spPr>
      </p:pic>
      <p:grpSp>
        <p:nvGrpSpPr>
          <p:cNvPr id="4" name="Group 3"/>
          <p:cNvGrpSpPr/>
          <p:nvPr/>
        </p:nvGrpSpPr>
        <p:grpSpPr>
          <a:xfrm>
            <a:off x="3225800" y="1155700"/>
            <a:ext cx="2565400" cy="862013"/>
            <a:chOff x="238125" y="1574800"/>
            <a:chExt cx="5308600" cy="4341813"/>
          </a:xfrm>
        </p:grpSpPr>
        <p:grpSp>
          <p:nvGrpSpPr>
            <p:cNvPr id="44" name="Group 44"/>
            <p:cNvGrpSpPr>
              <a:grpSpLocks/>
            </p:cNvGrpSpPr>
            <p:nvPr/>
          </p:nvGrpSpPr>
          <p:grpSpPr bwMode="auto">
            <a:xfrm>
              <a:off x="238125" y="1574800"/>
              <a:ext cx="1781175" cy="4341813"/>
              <a:chOff x="1938338" y="1554163"/>
              <a:chExt cx="1781175" cy="4341813"/>
            </a:xfrm>
          </p:grpSpPr>
          <p:sp>
            <p:nvSpPr>
              <p:cNvPr id="45" name="Freeform 6"/>
              <p:cNvSpPr>
                <a:spLocks/>
              </p:cNvSpPr>
              <p:nvPr/>
            </p:nvSpPr>
            <p:spPr bwMode="auto">
              <a:xfrm>
                <a:off x="1938338" y="1554163"/>
                <a:ext cx="1781175" cy="463550"/>
              </a:xfrm>
              <a:custGeom>
                <a:avLst/>
                <a:gdLst>
                  <a:gd name="T0" fmla="*/ 744 w 1122"/>
                  <a:gd name="T1" fmla="*/ 292 h 292"/>
                  <a:gd name="T2" fmla="*/ 0 w 1122"/>
                  <a:gd name="T3" fmla="*/ 292 h 292"/>
                  <a:gd name="T4" fmla="*/ 378 w 1122"/>
                  <a:gd name="T5" fmla="*/ 0 h 292"/>
                  <a:gd name="T6" fmla="*/ 1122 w 1122"/>
                  <a:gd name="T7" fmla="*/ 0 h 292"/>
                  <a:gd name="T8" fmla="*/ 744 w 1122"/>
                  <a:gd name="T9" fmla="*/ 292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2" h="292">
                    <a:moveTo>
                      <a:pt x="744" y="292"/>
                    </a:moveTo>
                    <a:lnTo>
                      <a:pt x="0" y="292"/>
                    </a:lnTo>
                    <a:lnTo>
                      <a:pt x="378" y="0"/>
                    </a:lnTo>
                    <a:lnTo>
                      <a:pt x="1122" y="0"/>
                    </a:lnTo>
                    <a:lnTo>
                      <a:pt x="744" y="292"/>
                    </a:lnTo>
                    <a:close/>
                  </a:path>
                </a:pathLst>
              </a:custGeom>
              <a:gradFill rotWithShape="0">
                <a:gsLst>
                  <a:gs pos="0">
                    <a:srgbClr val="08A7EE"/>
                  </a:gs>
                  <a:gs pos="99001">
                    <a:srgbClr val="17B2F7"/>
                  </a:gs>
                  <a:gs pos="100000">
                    <a:srgbClr val="17B2F7"/>
                  </a:gs>
                </a:gsLst>
                <a:lin ang="5400000" scaled="1"/>
              </a:gradFill>
              <a:ln w="9525" cap="flat" cmpd="sng">
                <a:solidFill>
                  <a:srgbClr val="0195F9"/>
                </a:solidFill>
                <a:prstDash val="solid"/>
                <a:round/>
                <a:headEnd type="none" w="med" len="med"/>
                <a:tailEnd type="none" w="med" len="med"/>
              </a:ln>
            </p:spPr>
            <p:txBody>
              <a:bodyPr lIns="82124" tIns="41061" rIns="82124" bIns="41061" anchor="ctr"/>
              <a:lstStyle/>
              <a:p>
                <a:endParaRPr lang="en-US"/>
              </a:p>
            </p:txBody>
          </p:sp>
          <p:sp>
            <p:nvSpPr>
              <p:cNvPr id="46" name="Rectangle 7"/>
              <p:cNvSpPr>
                <a:spLocks noChangeArrowheads="1"/>
              </p:cNvSpPr>
              <p:nvPr/>
            </p:nvSpPr>
            <p:spPr bwMode="auto">
              <a:xfrm>
                <a:off x="1938338" y="2017713"/>
                <a:ext cx="1177925" cy="3878263"/>
              </a:xfrm>
              <a:prstGeom prst="rect">
                <a:avLst/>
              </a:prstGeom>
              <a:solidFill>
                <a:srgbClr val="08A7EE"/>
              </a:solidFill>
              <a:ln w="9525">
                <a:solidFill>
                  <a:srgbClr val="0195F9"/>
                </a:solidFill>
                <a:round/>
                <a:headEnd/>
                <a:tailEnd/>
              </a:ln>
              <a:effectLst>
                <a:outerShdw blurRad="38100" dist="26940" dir="5400000" algn="t" rotWithShape="0">
                  <a:srgbClr val="000000">
                    <a:alpha val="26666"/>
                  </a:srgbClr>
                </a:outerShdw>
              </a:effectLst>
            </p:spPr>
            <p:txBody>
              <a:bodyPr lIns="82124" tIns="41061" rIns="82124" bIns="41061" anchor="ctr"/>
              <a:lstStyle/>
              <a:p>
                <a:pPr algn="ctr" defTabSz="814388">
                  <a:lnSpc>
                    <a:spcPct val="90000"/>
                  </a:lnSpc>
                  <a:defRPr/>
                </a:pPr>
                <a:endParaRPr lang="en-US" sz="2400" dirty="0">
                  <a:ea typeface="+mn-ea"/>
                </a:endParaRPr>
              </a:p>
            </p:txBody>
          </p:sp>
          <p:sp>
            <p:nvSpPr>
              <p:cNvPr id="47" name="Freeform 8"/>
              <p:cNvSpPr>
                <a:spLocks/>
              </p:cNvSpPr>
              <p:nvPr/>
            </p:nvSpPr>
            <p:spPr bwMode="auto">
              <a:xfrm>
                <a:off x="3116261" y="1554163"/>
                <a:ext cx="603252" cy="4341813"/>
              </a:xfrm>
              <a:custGeom>
                <a:avLst/>
                <a:gdLst>
                  <a:gd name="T0" fmla="*/ 380 w 380"/>
                  <a:gd name="T1" fmla="*/ 2444 h 2735"/>
                  <a:gd name="T2" fmla="*/ 0 w 380"/>
                  <a:gd name="T3" fmla="*/ 2735 h 2735"/>
                  <a:gd name="T4" fmla="*/ 0 w 380"/>
                  <a:gd name="T5" fmla="*/ 292 h 2735"/>
                  <a:gd name="T6" fmla="*/ 380 w 380"/>
                  <a:gd name="T7" fmla="*/ 0 h 2735"/>
                  <a:gd name="T8" fmla="*/ 380 w 380"/>
                  <a:gd name="T9" fmla="*/ 2444 h 27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2735">
                    <a:moveTo>
                      <a:pt x="380" y="2444"/>
                    </a:moveTo>
                    <a:lnTo>
                      <a:pt x="0" y="2735"/>
                    </a:lnTo>
                    <a:lnTo>
                      <a:pt x="0" y="292"/>
                    </a:lnTo>
                    <a:lnTo>
                      <a:pt x="380" y="0"/>
                    </a:lnTo>
                    <a:lnTo>
                      <a:pt x="380" y="2444"/>
                    </a:lnTo>
                    <a:close/>
                  </a:path>
                </a:pathLst>
              </a:custGeom>
              <a:gradFill rotWithShape="1">
                <a:gsLst>
                  <a:gs pos="0">
                    <a:srgbClr val="037AB5"/>
                  </a:gs>
                  <a:gs pos="100000">
                    <a:srgbClr val="08A7EE"/>
                  </a:gs>
                </a:gsLst>
                <a:lin ang="5400000" scaled="1"/>
              </a:gradFill>
              <a:ln w="9525" cap="flat" cmpd="sng">
                <a:solidFill>
                  <a:srgbClr val="0195F9"/>
                </a:solidFill>
                <a:prstDash val="solid"/>
                <a:round/>
                <a:headEnd type="none" w="med" len="med"/>
                <a:tailEnd type="none" w="med" len="med"/>
              </a:ln>
              <a:effectLst>
                <a:outerShdw blurRad="38100" dist="25400" dir="5400000" algn="ctr" rotWithShape="0">
                  <a:srgbClr val="000000">
                    <a:alpha val="26999"/>
                  </a:srgbClr>
                </a:outerShdw>
              </a:effectLst>
            </p:spPr>
            <p:txBody>
              <a:bodyPr lIns="82124" tIns="41061" rIns="82124" bIns="41061" anchor="ctr"/>
              <a:lstStyle/>
              <a:p>
                <a:endParaRPr lang="en-US"/>
              </a:p>
            </p:txBody>
          </p:sp>
        </p:grpSp>
        <p:grpSp>
          <p:nvGrpSpPr>
            <p:cNvPr id="48" name="Group 45"/>
            <p:cNvGrpSpPr>
              <a:grpSpLocks/>
            </p:cNvGrpSpPr>
            <p:nvPr/>
          </p:nvGrpSpPr>
          <p:grpSpPr bwMode="auto">
            <a:xfrm>
              <a:off x="1416048" y="2209800"/>
              <a:ext cx="1785940" cy="3706813"/>
              <a:chOff x="3116261" y="2189163"/>
              <a:chExt cx="1785940" cy="3706813"/>
            </a:xfrm>
          </p:grpSpPr>
          <p:sp>
            <p:nvSpPr>
              <p:cNvPr id="49" name="Freeform 9"/>
              <p:cNvSpPr>
                <a:spLocks/>
              </p:cNvSpPr>
              <p:nvPr/>
            </p:nvSpPr>
            <p:spPr bwMode="auto">
              <a:xfrm>
                <a:off x="3116263" y="2189163"/>
                <a:ext cx="1785938" cy="461963"/>
              </a:xfrm>
              <a:custGeom>
                <a:avLst/>
                <a:gdLst>
                  <a:gd name="T0" fmla="*/ 747 w 1125"/>
                  <a:gd name="T1" fmla="*/ 291 h 291"/>
                  <a:gd name="T2" fmla="*/ 0 w 1125"/>
                  <a:gd name="T3" fmla="*/ 291 h 291"/>
                  <a:gd name="T4" fmla="*/ 378 w 1125"/>
                  <a:gd name="T5" fmla="*/ 0 h 291"/>
                  <a:gd name="T6" fmla="*/ 1125 w 1125"/>
                  <a:gd name="T7" fmla="*/ 0 h 291"/>
                  <a:gd name="T8" fmla="*/ 747 w 1125"/>
                  <a:gd name="T9" fmla="*/ 29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 h="291">
                    <a:moveTo>
                      <a:pt x="747" y="291"/>
                    </a:moveTo>
                    <a:lnTo>
                      <a:pt x="0" y="291"/>
                    </a:lnTo>
                    <a:lnTo>
                      <a:pt x="378" y="0"/>
                    </a:lnTo>
                    <a:lnTo>
                      <a:pt x="1125" y="0"/>
                    </a:lnTo>
                    <a:lnTo>
                      <a:pt x="747" y="291"/>
                    </a:lnTo>
                    <a:close/>
                  </a:path>
                </a:pathLst>
              </a:custGeom>
              <a:gradFill rotWithShape="0">
                <a:gsLst>
                  <a:gs pos="0">
                    <a:srgbClr val="0560B3"/>
                  </a:gs>
                  <a:gs pos="99001">
                    <a:srgbClr val="066CC9"/>
                  </a:gs>
                  <a:gs pos="100000">
                    <a:srgbClr val="066CC9"/>
                  </a:gs>
                </a:gsLst>
                <a:lin ang="5400000" scaled="1"/>
              </a:gradFill>
              <a:ln w="9525" cap="flat" cmpd="sng">
                <a:solidFill>
                  <a:srgbClr val="01568F"/>
                </a:solidFill>
                <a:prstDash val="solid"/>
                <a:round/>
                <a:headEnd type="none" w="med" len="med"/>
                <a:tailEnd type="none" w="med" len="med"/>
              </a:ln>
            </p:spPr>
            <p:txBody>
              <a:bodyPr lIns="82124" tIns="41061" rIns="82124" bIns="41061" anchor="ctr"/>
              <a:lstStyle/>
              <a:p>
                <a:endParaRPr lang="en-US"/>
              </a:p>
            </p:txBody>
          </p:sp>
          <p:sp>
            <p:nvSpPr>
              <p:cNvPr id="50" name="Rectangle 10"/>
              <p:cNvSpPr>
                <a:spLocks noChangeArrowheads="1"/>
              </p:cNvSpPr>
              <p:nvPr/>
            </p:nvSpPr>
            <p:spPr bwMode="auto">
              <a:xfrm>
                <a:off x="3116261" y="2651126"/>
                <a:ext cx="1177924" cy="3244850"/>
              </a:xfrm>
              <a:prstGeom prst="rect">
                <a:avLst/>
              </a:prstGeom>
              <a:solidFill>
                <a:srgbClr val="0560B3"/>
              </a:solidFill>
              <a:ln w="9525">
                <a:solidFill>
                  <a:srgbClr val="01568F"/>
                </a:solidFill>
                <a:round/>
                <a:headEnd/>
                <a:tailEnd/>
              </a:ln>
              <a:effectLst>
                <a:outerShdw blurRad="38100" dist="26940" dir="5400000" algn="t" rotWithShape="0">
                  <a:srgbClr val="000000">
                    <a:alpha val="26999"/>
                  </a:srgbClr>
                </a:outerShdw>
              </a:effectLst>
            </p:spPr>
            <p:txBody>
              <a:bodyPr lIns="82124" tIns="41061" rIns="82124" bIns="41061" anchor="ctr"/>
              <a:lstStyle/>
              <a:p>
                <a:pPr algn="ctr" defTabSz="814388">
                  <a:lnSpc>
                    <a:spcPct val="90000"/>
                  </a:lnSpc>
                  <a:defRPr/>
                </a:pPr>
                <a:endParaRPr lang="en-US" sz="2400" dirty="0">
                  <a:ea typeface="+mn-ea"/>
                </a:endParaRPr>
              </a:p>
            </p:txBody>
          </p:sp>
          <p:sp>
            <p:nvSpPr>
              <p:cNvPr id="51" name="Freeform 11"/>
              <p:cNvSpPr>
                <a:spLocks/>
              </p:cNvSpPr>
              <p:nvPr/>
            </p:nvSpPr>
            <p:spPr bwMode="auto">
              <a:xfrm>
                <a:off x="4294188" y="2189163"/>
                <a:ext cx="608013" cy="3706813"/>
              </a:xfrm>
              <a:custGeom>
                <a:avLst/>
                <a:gdLst>
                  <a:gd name="T0" fmla="*/ 383 w 383"/>
                  <a:gd name="T1" fmla="*/ 2044 h 2335"/>
                  <a:gd name="T2" fmla="*/ 0 w 383"/>
                  <a:gd name="T3" fmla="*/ 2335 h 2335"/>
                  <a:gd name="T4" fmla="*/ 0 w 383"/>
                  <a:gd name="T5" fmla="*/ 291 h 2335"/>
                  <a:gd name="T6" fmla="*/ 383 w 383"/>
                  <a:gd name="T7" fmla="*/ 0 h 2335"/>
                  <a:gd name="T8" fmla="*/ 383 w 383"/>
                  <a:gd name="T9" fmla="*/ 2044 h 2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 h="2335">
                    <a:moveTo>
                      <a:pt x="383" y="2044"/>
                    </a:moveTo>
                    <a:lnTo>
                      <a:pt x="0" y="2335"/>
                    </a:lnTo>
                    <a:lnTo>
                      <a:pt x="0" y="291"/>
                    </a:lnTo>
                    <a:lnTo>
                      <a:pt x="383" y="0"/>
                    </a:lnTo>
                    <a:lnTo>
                      <a:pt x="383" y="2044"/>
                    </a:lnTo>
                    <a:close/>
                  </a:path>
                </a:pathLst>
              </a:custGeom>
              <a:gradFill rotWithShape="1">
                <a:gsLst>
                  <a:gs pos="0">
                    <a:srgbClr val="0560B3"/>
                  </a:gs>
                  <a:gs pos="100000">
                    <a:srgbClr val="043E72"/>
                  </a:gs>
                </a:gsLst>
                <a:lin ang="16200000" scaled="1"/>
              </a:gradFill>
              <a:ln w="9525" cap="flat" cmpd="sng">
                <a:solidFill>
                  <a:srgbClr val="01568F"/>
                </a:solidFill>
                <a:prstDash val="solid"/>
                <a:round/>
                <a:headEnd type="none" w="med" len="med"/>
                <a:tailEnd type="none" w="med" len="med"/>
              </a:ln>
              <a:effectLst>
                <a:outerShdw blurRad="38100" dist="25400" dir="5400000" algn="t" rotWithShape="0">
                  <a:srgbClr val="000000">
                    <a:alpha val="26999"/>
                  </a:srgbClr>
                </a:outerShdw>
              </a:effectLst>
            </p:spPr>
            <p:txBody>
              <a:bodyPr lIns="82124" tIns="41061" rIns="82124" bIns="41061" anchor="ctr"/>
              <a:lstStyle/>
              <a:p>
                <a:endParaRPr lang="en-US"/>
              </a:p>
            </p:txBody>
          </p:sp>
        </p:grpSp>
        <p:grpSp>
          <p:nvGrpSpPr>
            <p:cNvPr id="88" name="Group 46"/>
            <p:cNvGrpSpPr>
              <a:grpSpLocks/>
            </p:cNvGrpSpPr>
            <p:nvPr/>
          </p:nvGrpSpPr>
          <p:grpSpPr bwMode="auto">
            <a:xfrm>
              <a:off x="2576513" y="2840038"/>
              <a:ext cx="1792287" cy="3076575"/>
              <a:chOff x="4277101" y="2819400"/>
              <a:chExt cx="1791913" cy="3076576"/>
            </a:xfrm>
          </p:grpSpPr>
          <p:sp>
            <p:nvSpPr>
              <p:cNvPr id="89" name="Freeform 12"/>
              <p:cNvSpPr>
                <a:spLocks/>
              </p:cNvSpPr>
              <p:nvPr/>
            </p:nvSpPr>
            <p:spPr bwMode="auto">
              <a:xfrm>
                <a:off x="4277101" y="2819400"/>
                <a:ext cx="1785938" cy="461963"/>
              </a:xfrm>
              <a:custGeom>
                <a:avLst/>
                <a:gdLst>
                  <a:gd name="T0" fmla="*/ 746 w 1125"/>
                  <a:gd name="T1" fmla="*/ 291 h 291"/>
                  <a:gd name="T2" fmla="*/ 0 w 1125"/>
                  <a:gd name="T3" fmla="*/ 291 h 291"/>
                  <a:gd name="T4" fmla="*/ 378 w 1125"/>
                  <a:gd name="T5" fmla="*/ 0 h 291"/>
                  <a:gd name="T6" fmla="*/ 1125 w 1125"/>
                  <a:gd name="T7" fmla="*/ 0 h 291"/>
                  <a:gd name="T8" fmla="*/ 746 w 1125"/>
                  <a:gd name="T9" fmla="*/ 29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 h="291">
                    <a:moveTo>
                      <a:pt x="746" y="291"/>
                    </a:moveTo>
                    <a:lnTo>
                      <a:pt x="0" y="291"/>
                    </a:lnTo>
                    <a:lnTo>
                      <a:pt x="378" y="0"/>
                    </a:lnTo>
                    <a:lnTo>
                      <a:pt x="1125" y="0"/>
                    </a:lnTo>
                    <a:lnTo>
                      <a:pt x="746" y="291"/>
                    </a:lnTo>
                    <a:close/>
                  </a:path>
                </a:pathLst>
              </a:custGeom>
              <a:gradFill rotWithShape="0">
                <a:gsLst>
                  <a:gs pos="0">
                    <a:srgbClr val="093667"/>
                  </a:gs>
                  <a:gs pos="99001">
                    <a:srgbClr val="0D4F97"/>
                  </a:gs>
                  <a:gs pos="100000">
                    <a:srgbClr val="0D4F97"/>
                  </a:gs>
                </a:gsLst>
                <a:lin ang="5400000" scaled="1"/>
              </a:gradFill>
              <a:ln w="9525" cap="flat" cmpd="sng">
                <a:solidFill>
                  <a:srgbClr val="013253"/>
                </a:solidFill>
                <a:prstDash val="solid"/>
                <a:round/>
                <a:headEnd type="none" w="med" len="med"/>
                <a:tailEnd type="none" w="med" len="med"/>
              </a:ln>
            </p:spPr>
            <p:txBody>
              <a:bodyPr lIns="82124" tIns="41061" rIns="82124" bIns="41061" anchor="ctr"/>
              <a:lstStyle/>
              <a:p>
                <a:endParaRPr lang="en-US"/>
              </a:p>
            </p:txBody>
          </p:sp>
          <p:sp>
            <p:nvSpPr>
              <p:cNvPr id="90" name="Rectangle 13"/>
              <p:cNvSpPr>
                <a:spLocks noChangeArrowheads="1"/>
              </p:cNvSpPr>
              <p:nvPr/>
            </p:nvSpPr>
            <p:spPr bwMode="auto">
              <a:xfrm>
                <a:off x="4283076" y="3281363"/>
                <a:ext cx="1177925" cy="2614613"/>
              </a:xfrm>
              <a:prstGeom prst="rect">
                <a:avLst/>
              </a:prstGeom>
              <a:solidFill>
                <a:srgbClr val="093667"/>
              </a:solidFill>
              <a:ln w="9525">
                <a:solidFill>
                  <a:srgbClr val="013253"/>
                </a:solidFill>
                <a:round/>
                <a:headEnd/>
                <a:tailEnd/>
              </a:ln>
              <a:effectLst>
                <a:outerShdw blurRad="38100" dist="26940" dir="5400000" algn="t" rotWithShape="0">
                  <a:srgbClr val="000000">
                    <a:alpha val="26999"/>
                  </a:srgbClr>
                </a:outerShdw>
              </a:effectLst>
            </p:spPr>
            <p:txBody>
              <a:bodyPr lIns="82124" tIns="41061" rIns="82124" bIns="41061" anchor="ctr"/>
              <a:lstStyle/>
              <a:p>
                <a:pPr algn="ctr" defTabSz="814388">
                  <a:lnSpc>
                    <a:spcPct val="90000"/>
                  </a:lnSpc>
                  <a:defRPr/>
                </a:pPr>
                <a:endParaRPr lang="en-US" sz="2400" dirty="0">
                  <a:ea typeface="+mn-ea"/>
                </a:endParaRPr>
              </a:p>
            </p:txBody>
          </p:sp>
          <p:sp>
            <p:nvSpPr>
              <p:cNvPr id="91" name="Freeform 14"/>
              <p:cNvSpPr>
                <a:spLocks/>
              </p:cNvSpPr>
              <p:nvPr/>
            </p:nvSpPr>
            <p:spPr bwMode="auto">
              <a:xfrm>
                <a:off x="5461001" y="2819400"/>
                <a:ext cx="608013" cy="3076575"/>
              </a:xfrm>
              <a:custGeom>
                <a:avLst/>
                <a:gdLst>
                  <a:gd name="T0" fmla="*/ 383 w 383"/>
                  <a:gd name="T1" fmla="*/ 1647 h 1938"/>
                  <a:gd name="T2" fmla="*/ 0 w 383"/>
                  <a:gd name="T3" fmla="*/ 1938 h 1938"/>
                  <a:gd name="T4" fmla="*/ 0 w 383"/>
                  <a:gd name="T5" fmla="*/ 291 h 1938"/>
                  <a:gd name="T6" fmla="*/ 383 w 383"/>
                  <a:gd name="T7" fmla="*/ 0 h 1938"/>
                  <a:gd name="T8" fmla="*/ 383 w 383"/>
                  <a:gd name="T9" fmla="*/ 1647 h 1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 h="1938">
                    <a:moveTo>
                      <a:pt x="383" y="1647"/>
                    </a:moveTo>
                    <a:lnTo>
                      <a:pt x="0" y="1938"/>
                    </a:lnTo>
                    <a:lnTo>
                      <a:pt x="0" y="291"/>
                    </a:lnTo>
                    <a:lnTo>
                      <a:pt x="383" y="0"/>
                    </a:lnTo>
                    <a:lnTo>
                      <a:pt x="383" y="1647"/>
                    </a:lnTo>
                    <a:close/>
                  </a:path>
                </a:pathLst>
              </a:custGeom>
              <a:gradFill rotWithShape="1">
                <a:gsLst>
                  <a:gs pos="0">
                    <a:srgbClr val="093667"/>
                  </a:gs>
                  <a:gs pos="100000">
                    <a:srgbClr val="011E39"/>
                  </a:gs>
                </a:gsLst>
                <a:lin ang="16200000" scaled="1"/>
              </a:gradFill>
              <a:ln w="9525">
                <a:solidFill>
                  <a:srgbClr val="013253"/>
                </a:solidFill>
                <a:round/>
                <a:headEnd/>
                <a:tailEnd/>
              </a:ln>
              <a:effectLst>
                <a:outerShdw blurRad="38100" dist="25400" dir="5400000" algn="ctr" rotWithShape="0">
                  <a:srgbClr val="000000">
                    <a:alpha val="26999"/>
                  </a:srgbClr>
                </a:outerShdw>
              </a:effectLst>
            </p:spPr>
            <p:txBody>
              <a:bodyPr/>
              <a:lstStyle/>
              <a:p>
                <a:endParaRPr lang="en-US"/>
              </a:p>
            </p:txBody>
          </p:sp>
        </p:grpSp>
        <p:grpSp>
          <p:nvGrpSpPr>
            <p:cNvPr id="92" name="Group 47"/>
            <p:cNvGrpSpPr>
              <a:grpSpLocks/>
            </p:cNvGrpSpPr>
            <p:nvPr/>
          </p:nvGrpSpPr>
          <p:grpSpPr bwMode="auto">
            <a:xfrm>
              <a:off x="3760788" y="3473450"/>
              <a:ext cx="1785937" cy="2443163"/>
              <a:chOff x="5461001" y="3452813"/>
              <a:chExt cx="1785938" cy="2443163"/>
            </a:xfrm>
          </p:grpSpPr>
          <p:sp>
            <p:nvSpPr>
              <p:cNvPr id="93" name="Freeform 15"/>
              <p:cNvSpPr>
                <a:spLocks/>
              </p:cNvSpPr>
              <p:nvPr/>
            </p:nvSpPr>
            <p:spPr bwMode="auto">
              <a:xfrm>
                <a:off x="5461001" y="3452813"/>
                <a:ext cx="1785938" cy="461963"/>
              </a:xfrm>
              <a:custGeom>
                <a:avLst/>
                <a:gdLst>
                  <a:gd name="T0" fmla="*/ 747 w 1125"/>
                  <a:gd name="T1" fmla="*/ 291 h 291"/>
                  <a:gd name="T2" fmla="*/ 0 w 1125"/>
                  <a:gd name="T3" fmla="*/ 291 h 291"/>
                  <a:gd name="T4" fmla="*/ 378 w 1125"/>
                  <a:gd name="T5" fmla="*/ 0 h 291"/>
                  <a:gd name="T6" fmla="*/ 1125 w 1125"/>
                  <a:gd name="T7" fmla="*/ 0 h 291"/>
                  <a:gd name="T8" fmla="*/ 747 w 1125"/>
                  <a:gd name="T9" fmla="*/ 29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 h="291">
                    <a:moveTo>
                      <a:pt x="747" y="291"/>
                    </a:moveTo>
                    <a:lnTo>
                      <a:pt x="0" y="291"/>
                    </a:lnTo>
                    <a:lnTo>
                      <a:pt x="378" y="0"/>
                    </a:lnTo>
                    <a:lnTo>
                      <a:pt x="1125" y="0"/>
                    </a:lnTo>
                    <a:lnTo>
                      <a:pt x="747" y="291"/>
                    </a:lnTo>
                    <a:close/>
                  </a:path>
                </a:pathLst>
              </a:custGeom>
              <a:gradFill rotWithShape="0">
                <a:gsLst>
                  <a:gs pos="0">
                    <a:srgbClr val="0199A1"/>
                  </a:gs>
                  <a:gs pos="99001">
                    <a:srgbClr val="01ABB3"/>
                  </a:gs>
                  <a:gs pos="100000">
                    <a:srgbClr val="01ABB3"/>
                  </a:gs>
                </a:gsLst>
                <a:lin ang="5400000" scaled="1"/>
              </a:gradFill>
              <a:ln w="9525" cap="flat" cmpd="sng">
                <a:solidFill>
                  <a:srgbClr val="048C89"/>
                </a:solidFill>
                <a:prstDash val="solid"/>
                <a:round/>
                <a:headEnd type="none" w="med" len="med"/>
                <a:tailEnd type="none" w="med" len="med"/>
              </a:ln>
            </p:spPr>
            <p:txBody>
              <a:bodyPr lIns="82124" tIns="41061" rIns="82124" bIns="41061" anchor="ctr"/>
              <a:lstStyle/>
              <a:p>
                <a:endParaRPr lang="en-US"/>
              </a:p>
            </p:txBody>
          </p:sp>
          <p:sp>
            <p:nvSpPr>
              <p:cNvPr id="94" name="Rectangle 16"/>
              <p:cNvSpPr>
                <a:spLocks noChangeArrowheads="1"/>
              </p:cNvSpPr>
              <p:nvPr/>
            </p:nvSpPr>
            <p:spPr bwMode="auto">
              <a:xfrm>
                <a:off x="5461006" y="3914776"/>
                <a:ext cx="1182688" cy="1981200"/>
              </a:xfrm>
              <a:prstGeom prst="rect">
                <a:avLst/>
              </a:prstGeom>
              <a:solidFill>
                <a:srgbClr val="0199A1"/>
              </a:solidFill>
              <a:ln w="9525">
                <a:solidFill>
                  <a:srgbClr val="048C89"/>
                </a:solidFill>
                <a:round/>
                <a:headEnd/>
                <a:tailEnd/>
              </a:ln>
              <a:effectLst>
                <a:outerShdw blurRad="38100" dist="26940" dir="5400000" algn="t" rotWithShape="0">
                  <a:srgbClr val="000000">
                    <a:alpha val="26999"/>
                  </a:srgbClr>
                </a:outerShdw>
              </a:effectLst>
            </p:spPr>
            <p:txBody>
              <a:bodyPr lIns="82124" tIns="41061" rIns="82124" bIns="41061" anchor="ctr"/>
              <a:lstStyle/>
              <a:p>
                <a:pPr algn="ctr" defTabSz="814388">
                  <a:lnSpc>
                    <a:spcPct val="90000"/>
                  </a:lnSpc>
                  <a:defRPr/>
                </a:pPr>
                <a:endParaRPr lang="en-US" sz="2400" dirty="0">
                  <a:ea typeface="+mn-ea"/>
                </a:endParaRPr>
              </a:p>
            </p:txBody>
          </p:sp>
          <p:sp>
            <p:nvSpPr>
              <p:cNvPr id="95" name="Freeform 17"/>
              <p:cNvSpPr>
                <a:spLocks/>
              </p:cNvSpPr>
              <p:nvPr/>
            </p:nvSpPr>
            <p:spPr bwMode="auto">
              <a:xfrm>
                <a:off x="6643688" y="3452813"/>
                <a:ext cx="603250" cy="2443163"/>
              </a:xfrm>
              <a:custGeom>
                <a:avLst/>
                <a:gdLst>
                  <a:gd name="T0" fmla="*/ 380 w 380"/>
                  <a:gd name="T1" fmla="*/ 1248 h 1539"/>
                  <a:gd name="T2" fmla="*/ 0 w 380"/>
                  <a:gd name="T3" fmla="*/ 1539 h 1539"/>
                  <a:gd name="T4" fmla="*/ 0 w 380"/>
                  <a:gd name="T5" fmla="*/ 291 h 1539"/>
                  <a:gd name="T6" fmla="*/ 380 w 380"/>
                  <a:gd name="T7" fmla="*/ 0 h 1539"/>
                  <a:gd name="T8" fmla="*/ 380 w 380"/>
                  <a:gd name="T9" fmla="*/ 1248 h 15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1539">
                    <a:moveTo>
                      <a:pt x="380" y="1248"/>
                    </a:moveTo>
                    <a:lnTo>
                      <a:pt x="0" y="1539"/>
                    </a:lnTo>
                    <a:lnTo>
                      <a:pt x="0" y="291"/>
                    </a:lnTo>
                    <a:lnTo>
                      <a:pt x="380" y="0"/>
                    </a:lnTo>
                    <a:lnTo>
                      <a:pt x="380" y="1248"/>
                    </a:lnTo>
                    <a:close/>
                  </a:path>
                </a:pathLst>
              </a:custGeom>
              <a:gradFill rotWithShape="1">
                <a:gsLst>
                  <a:gs pos="0">
                    <a:srgbClr val="0199A1"/>
                  </a:gs>
                  <a:gs pos="100000">
                    <a:srgbClr val="015E63"/>
                  </a:gs>
                </a:gsLst>
                <a:lin ang="5400000" scaled="1"/>
              </a:gradFill>
              <a:ln w="9525" cap="flat" cmpd="sng">
                <a:solidFill>
                  <a:srgbClr val="048C89"/>
                </a:solidFill>
                <a:prstDash val="solid"/>
                <a:round/>
                <a:headEnd type="none" w="med" len="med"/>
                <a:tailEnd type="none" w="med" len="med"/>
              </a:ln>
              <a:effectLst>
                <a:outerShdw blurRad="38100" dist="25400" dir="5400000" algn="ctr" rotWithShape="0">
                  <a:srgbClr val="000000">
                    <a:alpha val="26999"/>
                  </a:srgbClr>
                </a:outerShdw>
              </a:effectLst>
            </p:spPr>
            <p:txBody>
              <a:bodyPr lIns="82124" tIns="41061" rIns="82124" bIns="41061" anchor="ctr"/>
              <a:lstStyle/>
              <a:p>
                <a:endParaRPr lang="en-US"/>
              </a:p>
            </p:txBody>
          </p:sp>
        </p:grpSp>
      </p:grpSp>
      <p:sp>
        <p:nvSpPr>
          <p:cNvPr id="5" name="TextBox 4"/>
          <p:cNvSpPr txBox="1"/>
          <p:nvPr/>
        </p:nvSpPr>
        <p:spPr>
          <a:xfrm>
            <a:off x="1016000" y="3530600"/>
            <a:ext cx="768026" cy="215444"/>
          </a:xfrm>
          <a:prstGeom prst="rect">
            <a:avLst/>
          </a:prstGeom>
          <a:noFill/>
        </p:spPr>
        <p:txBody>
          <a:bodyPr wrap="none" lIns="0" tIns="0" rIns="0" bIns="0" rtlCol="0">
            <a:spAutoFit/>
          </a:bodyPr>
          <a:lstStyle/>
          <a:p>
            <a:r>
              <a:rPr lang="en-US" sz="1400" b="1" dirty="0">
                <a:solidFill>
                  <a:schemeClr val="tx2"/>
                </a:solidFill>
                <a:latin typeface="+mj-lt"/>
              </a:rPr>
              <a:t>STRONG</a:t>
            </a:r>
          </a:p>
        </p:txBody>
      </p:sp>
      <p:sp>
        <p:nvSpPr>
          <p:cNvPr id="100" name="TextBox 99"/>
          <p:cNvSpPr txBox="1"/>
          <p:nvPr/>
        </p:nvSpPr>
        <p:spPr>
          <a:xfrm>
            <a:off x="6908800" y="3467100"/>
            <a:ext cx="1371600" cy="430887"/>
          </a:xfrm>
          <a:prstGeom prst="rect">
            <a:avLst/>
          </a:prstGeom>
          <a:noFill/>
        </p:spPr>
        <p:txBody>
          <a:bodyPr wrap="square" lIns="0" tIns="0" rIns="0" bIns="0" rtlCol="0">
            <a:spAutoFit/>
          </a:bodyPr>
          <a:lstStyle/>
          <a:p>
            <a:pPr algn="ctr"/>
            <a:r>
              <a:rPr lang="en-US" sz="1400" b="1" dirty="0">
                <a:solidFill>
                  <a:schemeClr val="tx2"/>
                </a:solidFill>
                <a:latin typeface="+mj-lt"/>
              </a:rPr>
              <a:t>PRELI-</a:t>
            </a:r>
          </a:p>
          <a:p>
            <a:pPr algn="ctr"/>
            <a:r>
              <a:rPr lang="en-US" sz="1400" b="1" dirty="0">
                <a:solidFill>
                  <a:schemeClr val="tx2"/>
                </a:solidFill>
                <a:latin typeface="+mj-lt"/>
              </a:rPr>
              <a:t>MINARY</a:t>
            </a:r>
          </a:p>
        </p:txBody>
      </p:sp>
      <p:sp>
        <p:nvSpPr>
          <p:cNvPr id="101" name="TextBox 100"/>
          <p:cNvSpPr txBox="1"/>
          <p:nvPr/>
        </p:nvSpPr>
        <p:spPr>
          <a:xfrm>
            <a:off x="4064000" y="3543300"/>
            <a:ext cx="941583" cy="200055"/>
          </a:xfrm>
          <a:prstGeom prst="rect">
            <a:avLst/>
          </a:prstGeom>
          <a:noFill/>
        </p:spPr>
        <p:txBody>
          <a:bodyPr wrap="none" lIns="0" tIns="0" rIns="0" bIns="0" rtlCol="0">
            <a:spAutoFit/>
          </a:bodyPr>
          <a:lstStyle/>
          <a:p>
            <a:r>
              <a:rPr lang="en-US" sz="1300" b="1" dirty="0">
                <a:solidFill>
                  <a:schemeClr val="tx2"/>
                </a:solidFill>
                <a:latin typeface="+mj-lt"/>
              </a:rPr>
              <a:t>MODERATE</a:t>
            </a:r>
          </a:p>
        </p:txBody>
      </p:sp>
      <p:sp>
        <p:nvSpPr>
          <p:cNvPr id="6" name="TextBox 5"/>
          <p:cNvSpPr txBox="1"/>
          <p:nvPr/>
        </p:nvSpPr>
        <p:spPr>
          <a:xfrm>
            <a:off x="3797300" y="1612900"/>
            <a:ext cx="1144770" cy="307777"/>
          </a:xfrm>
          <a:prstGeom prst="rect">
            <a:avLst/>
          </a:prstGeom>
          <a:noFill/>
        </p:spPr>
        <p:txBody>
          <a:bodyPr wrap="none" lIns="0" tIns="0" rIns="0" bIns="0" rtlCol="0">
            <a:spAutoFit/>
          </a:bodyPr>
          <a:lstStyle/>
          <a:p>
            <a:r>
              <a:rPr lang="en-US" sz="2000" b="1" dirty="0">
                <a:solidFill>
                  <a:srgbClr val="FFFFFF"/>
                </a:solidFill>
                <a:latin typeface="+mj-lt"/>
              </a:rPr>
              <a:t>C L E A R </a:t>
            </a:r>
          </a:p>
        </p:txBody>
      </p:sp>
      <p:sp>
        <p:nvSpPr>
          <p:cNvPr id="102" name="Content Placeholder 7"/>
          <p:cNvSpPr>
            <a:spLocks noGrp="1"/>
          </p:cNvSpPr>
          <p:nvPr>
            <p:ph idx="1"/>
          </p:nvPr>
        </p:nvSpPr>
        <p:spPr>
          <a:xfrm>
            <a:off x="3619500" y="4782820"/>
            <a:ext cx="2159000" cy="1895791"/>
          </a:xfrm>
        </p:spPr>
        <p:txBody>
          <a:bodyPr/>
          <a:lstStyle/>
          <a:p>
            <a:pPr lvl="2"/>
            <a:r>
              <a:rPr lang="en-US" dirty="0">
                <a:solidFill>
                  <a:srgbClr val="686868"/>
                </a:solidFill>
              </a:rPr>
              <a:t>Moderate evidence is generated by experimental, quasi-experimental, and correlational designs using strong statistical controls. Studies providing moderate evidence give some useful information about causal inference and conclusions but lack broader generalizability. </a:t>
            </a:r>
          </a:p>
          <a:p>
            <a:pPr lvl="2"/>
            <a:endParaRPr lang="fil-PH" dirty="0">
              <a:solidFill>
                <a:schemeClr val="tx1"/>
              </a:solidFill>
            </a:endParaRPr>
          </a:p>
        </p:txBody>
      </p:sp>
      <p:sp>
        <p:nvSpPr>
          <p:cNvPr id="105" name="Oval 104"/>
          <p:cNvSpPr/>
          <p:nvPr/>
        </p:nvSpPr>
        <p:spPr>
          <a:xfrm>
            <a:off x="6692900" y="2870200"/>
            <a:ext cx="1701800" cy="1612900"/>
          </a:xfrm>
          <a:prstGeom prst="ellipse">
            <a:avLst/>
          </a:prstGeom>
          <a:solidFill>
            <a:srgbClr val="00A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Preliminary</a:t>
            </a:r>
          </a:p>
        </p:txBody>
      </p:sp>
      <p:sp>
        <p:nvSpPr>
          <p:cNvPr id="106" name="Oval 105"/>
          <p:cNvSpPr/>
          <p:nvPr/>
        </p:nvSpPr>
        <p:spPr>
          <a:xfrm>
            <a:off x="3674533" y="3035300"/>
            <a:ext cx="1701800" cy="1574800"/>
          </a:xfrm>
          <a:prstGeom prst="ellipse">
            <a:avLst/>
          </a:prstGeom>
          <a:solidFill>
            <a:srgbClr val="00A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Moderate</a:t>
            </a:r>
          </a:p>
        </p:txBody>
      </p:sp>
      <p:sp>
        <p:nvSpPr>
          <p:cNvPr id="107" name="Oval 106"/>
          <p:cNvSpPr/>
          <p:nvPr/>
        </p:nvSpPr>
        <p:spPr>
          <a:xfrm>
            <a:off x="584200" y="2870200"/>
            <a:ext cx="1701800" cy="157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Strong</a:t>
            </a:r>
          </a:p>
        </p:txBody>
      </p:sp>
      <p:sp>
        <p:nvSpPr>
          <p:cNvPr id="108" name="Content Placeholder 7"/>
          <p:cNvSpPr>
            <a:spLocks noGrp="1"/>
          </p:cNvSpPr>
          <p:nvPr>
            <p:ph idx="1"/>
          </p:nvPr>
        </p:nvSpPr>
        <p:spPr>
          <a:xfrm>
            <a:off x="6502400" y="4787055"/>
            <a:ext cx="2159000" cy="1895791"/>
          </a:xfrm>
        </p:spPr>
        <p:txBody>
          <a:bodyPr/>
          <a:lstStyle/>
          <a:p>
            <a:pPr lvl="2"/>
            <a:r>
              <a:rPr lang="en-US" dirty="0">
                <a:solidFill>
                  <a:srgbClr val="686868"/>
                </a:solidFill>
              </a:rPr>
              <a:t>Preliminary evidence is generated by tracking studies, pre- and post-treatment comparisons, and similar designs that offer evidence of limited generalizability. Studies generating preliminary evidence do not offer sufficient quality information to support scaling up.</a:t>
            </a:r>
          </a:p>
          <a:p>
            <a:pPr lvl="2"/>
            <a:r>
              <a:rPr lang="en-US" dirty="0">
                <a:solidFill>
                  <a:schemeClr val="tx1"/>
                </a:solidFill>
              </a:rPr>
              <a:t>. </a:t>
            </a:r>
          </a:p>
          <a:p>
            <a:pPr lvl="2"/>
            <a:endParaRPr lang="fil-PH" dirty="0">
              <a:solidFill>
                <a:schemeClr val="tx1"/>
              </a:solidFill>
            </a:endParaRPr>
          </a:p>
        </p:txBody>
      </p:sp>
    </p:spTree>
    <p:extLst>
      <p:ext uri="{BB962C8B-B14F-4D97-AF65-F5344CB8AC3E}">
        <p14:creationId xmlns:p14="http://schemas.microsoft.com/office/powerpoint/2010/main" val="4167995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TAACCCT Evaluation Studies</a:t>
            </a:r>
          </a:p>
        </p:txBody>
      </p:sp>
      <p:sp>
        <p:nvSpPr>
          <p:cNvPr id="3" name="Content Placeholder 2"/>
          <p:cNvSpPr>
            <a:spLocks noGrp="1"/>
          </p:cNvSpPr>
          <p:nvPr>
            <p:ph idx="1"/>
          </p:nvPr>
        </p:nvSpPr>
        <p:spPr>
          <a:xfrm>
            <a:off x="686332" y="2006600"/>
            <a:ext cx="2640628" cy="4583111"/>
          </a:xfrm>
        </p:spPr>
        <p:txBody>
          <a:bodyPr/>
          <a:lstStyle/>
          <a:p>
            <a:r>
              <a:rPr lang="en-US" sz="1100" i="0" dirty="0">
                <a:solidFill>
                  <a:schemeClr val="tx1"/>
                </a:solidFill>
                <a:latin typeface="Arial"/>
                <a:cs typeface="Arial"/>
              </a:rPr>
              <a:t>In Rounds </a:t>
            </a:r>
            <a:r>
              <a:rPr lang="en-US" sz="1100" i="0" dirty="0" smtClean="0">
                <a:solidFill>
                  <a:schemeClr val="tx1"/>
                </a:solidFill>
                <a:latin typeface="Arial"/>
                <a:cs typeface="Arial"/>
              </a:rPr>
              <a:t>2-4 </a:t>
            </a:r>
            <a:r>
              <a:rPr lang="en-US" sz="1100" i="0" dirty="0">
                <a:solidFill>
                  <a:schemeClr val="tx1"/>
                </a:solidFill>
                <a:latin typeface="Arial"/>
                <a:cs typeface="Arial"/>
              </a:rPr>
              <a:t>when third-party evaluations were required of TAACCCT grantees, the vast majority of evaluators made plans to use quasi-experimental design (QED) studies. Based on a series of reports produced by researchers at the Urban Institute (for example, </a:t>
            </a:r>
            <a:r>
              <a:rPr lang="en-US" sz="1100" i="0" dirty="0" err="1">
                <a:solidFill>
                  <a:schemeClr val="tx1"/>
                </a:solidFill>
                <a:latin typeface="Arial"/>
                <a:cs typeface="Arial"/>
              </a:rPr>
              <a:t>Mikelson</a:t>
            </a:r>
            <a:r>
              <a:rPr lang="en-US" sz="1100" i="0" dirty="0">
                <a:solidFill>
                  <a:schemeClr val="tx1"/>
                </a:solidFill>
                <a:latin typeface="Arial"/>
                <a:cs typeface="Arial"/>
              </a:rPr>
              <a:t>, </a:t>
            </a:r>
            <a:r>
              <a:rPr lang="en-US" sz="1100" i="0" dirty="0" err="1">
                <a:solidFill>
                  <a:schemeClr val="tx1"/>
                </a:solidFill>
                <a:latin typeface="Arial"/>
                <a:cs typeface="Arial"/>
              </a:rPr>
              <a:t>Eyster</a:t>
            </a:r>
            <a:r>
              <a:rPr lang="en-US" sz="1100" i="0" dirty="0">
                <a:solidFill>
                  <a:schemeClr val="tx1"/>
                </a:solidFill>
                <a:latin typeface="Arial"/>
                <a:cs typeface="Arial"/>
              </a:rPr>
              <a:t>, Durham, &amp; Cohen, 2017), most evaluators participated in a formal review process to ensure proposed designs were aligned with the CLEAR standards, using a variety of data sources including participant survey, student records, administrative employment records, data collection methods, and comparison groups.</a:t>
            </a:r>
          </a:p>
        </p:txBody>
      </p:sp>
      <p:sp>
        <p:nvSpPr>
          <p:cNvPr id="4" name="Text Placeholder 3"/>
          <p:cNvSpPr>
            <a:spLocks noGrp="1"/>
          </p:cNvSpPr>
          <p:nvPr>
            <p:ph type="body" idx="10"/>
          </p:nvPr>
        </p:nvSpPr>
        <p:spPr/>
        <p:txBody>
          <a:bodyPr/>
          <a:lstStyle/>
          <a:p>
            <a:r>
              <a:rPr lang="en-US" dirty="0"/>
              <a:t>Researchers at the Urban Institute documented third-party evaluation studies funded by TAACCCT, noting the prevalence of quasi-experimental designs and a variety of methods.</a:t>
            </a:r>
          </a:p>
        </p:txBody>
      </p:sp>
      <p:sp>
        <p:nvSpPr>
          <p:cNvPr id="7" name="Text Placeholder 6"/>
          <p:cNvSpPr>
            <a:spLocks noGrp="1"/>
          </p:cNvSpPr>
          <p:nvPr>
            <p:ph type="body" sz="quarter" idx="14"/>
          </p:nvPr>
        </p:nvSpPr>
        <p:spPr/>
        <p:txBody>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858297357"/>
              </p:ext>
            </p:extLst>
          </p:nvPr>
        </p:nvGraphicFramePr>
        <p:xfrm>
          <a:off x="3644900" y="1841500"/>
          <a:ext cx="51308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18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Found</a:t>
            </a:r>
          </a:p>
        </p:txBody>
      </p:sp>
      <p:sp>
        <p:nvSpPr>
          <p:cNvPr id="7" name="Text Placeholder 6"/>
          <p:cNvSpPr>
            <a:spLocks noGrp="1"/>
          </p:cNvSpPr>
          <p:nvPr>
            <p:ph type="body" sz="quarter" idx="14"/>
          </p:nvPr>
        </p:nvSpPr>
        <p:spPr/>
        <p:txBody>
          <a:bodyPr/>
          <a:lstStyle/>
          <a:p>
            <a:r>
              <a:rPr lang="en-US" dirty="0"/>
              <a:t>Our team’s approach</a:t>
            </a:r>
          </a:p>
          <a:p>
            <a:r>
              <a:rPr lang="en-US" dirty="0"/>
              <a:t>American Evaluation Association (AEA) Standards</a:t>
            </a:r>
          </a:p>
          <a:p>
            <a:r>
              <a:rPr lang="en-US" dirty="0"/>
              <a:t>Initial review results</a:t>
            </a:r>
          </a:p>
          <a:p>
            <a:r>
              <a:rPr lang="en-US" dirty="0"/>
              <a:t>Phases of meta-analysis review</a:t>
            </a:r>
          </a:p>
          <a:p>
            <a:r>
              <a:rPr lang="en-US" dirty="0"/>
              <a:t>Meta-analysis results</a:t>
            </a:r>
          </a:p>
        </p:txBody>
      </p:sp>
      <p:sp>
        <p:nvSpPr>
          <p:cNvPr id="11" name="Text Placeholder 10"/>
          <p:cNvSpPr>
            <a:spLocks noGrp="1"/>
          </p:cNvSpPr>
          <p:nvPr>
            <p:ph type="body" sz="quarter" idx="15"/>
          </p:nvPr>
        </p:nvSpPr>
        <p:spPr/>
        <p:txBody>
          <a:bodyPr/>
          <a:lstStyle/>
          <a:p>
            <a:r>
              <a:rPr lang="en-US" dirty="0"/>
              <a:t>03</a:t>
            </a:r>
          </a:p>
        </p:txBody>
      </p:sp>
      <p:sp>
        <p:nvSpPr>
          <p:cNvPr id="6" name="Rectangle 5">
            <a:hlinkClick r:id="" action="ppaction://noaction"/>
          </p:cNvPr>
          <p:cNvSpPr/>
          <p:nvPr/>
        </p:nvSpPr>
        <p:spPr>
          <a:xfrm>
            <a:off x="457731" y="4693920"/>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418816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team’s approach</a:t>
            </a:r>
          </a:p>
        </p:txBody>
      </p:sp>
      <p:sp>
        <p:nvSpPr>
          <p:cNvPr id="3" name="Text Placeholder 2"/>
          <p:cNvSpPr>
            <a:spLocks noGrp="1"/>
          </p:cNvSpPr>
          <p:nvPr>
            <p:ph type="body" idx="10"/>
          </p:nvPr>
        </p:nvSpPr>
        <p:spPr/>
        <p:txBody>
          <a:bodyPr/>
          <a:lstStyle/>
          <a:p>
            <a:r>
              <a:rPr lang="en-US" dirty="0"/>
              <a:t>Our combined team of researchers from CESNA and Bragg &amp; Associates used a multi-phase process to review, analyze, and synthesize information characterizing qualitative and quantitative results of the TAACCCT evaluation studies. </a:t>
            </a:r>
          </a:p>
        </p:txBody>
      </p:sp>
      <p:grpSp>
        <p:nvGrpSpPr>
          <p:cNvPr id="11" name="Group 10"/>
          <p:cNvGrpSpPr/>
          <p:nvPr/>
        </p:nvGrpSpPr>
        <p:grpSpPr bwMode="gray">
          <a:xfrm>
            <a:off x="481176" y="2197918"/>
            <a:ext cx="7626019" cy="1713712"/>
            <a:chOff x="103953" y="3981150"/>
            <a:chExt cx="7626019" cy="1713712"/>
          </a:xfrm>
          <a:effectLst/>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3953" y="3981150"/>
              <a:ext cx="7626019" cy="1713712"/>
            </a:xfrm>
            <a:prstGeom prst="rect">
              <a:avLst/>
            </a:prstGeom>
          </p:spPr>
        </p:pic>
        <p:sp>
          <p:nvSpPr>
            <p:cNvPr id="13" name="Title 1"/>
            <p:cNvSpPr txBox="1">
              <a:spLocks/>
            </p:cNvSpPr>
            <p:nvPr/>
          </p:nvSpPr>
          <p:spPr bwMode="gray">
            <a:xfrm>
              <a:off x="2322814" y="4659411"/>
              <a:ext cx="1466850" cy="33814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200" b="0" i="0" kern="1200" cap="all" spc="120" baseline="0">
                  <a:solidFill>
                    <a:schemeClr val="tx2">
                      <a:lumMod val="75000"/>
                    </a:schemeClr>
                  </a:solidFill>
                  <a:latin typeface="Arial" pitchFamily="34" charset="0"/>
                  <a:ea typeface="+mj-ea"/>
                  <a:cs typeface="Arial" pitchFamily="34" charset="0"/>
                </a:defRPr>
              </a:lvl1pPr>
            </a:lstStyle>
            <a:p>
              <a:pPr algn="r"/>
              <a:r>
                <a:rPr lang="en-US" sz="1800" i="1" cap="none" spc="0" dirty="0">
                  <a:solidFill>
                    <a:schemeClr val="bg1"/>
                  </a:solidFill>
                  <a:latin typeface="Georgia"/>
                  <a:cs typeface="Georgia"/>
                </a:rPr>
                <a:t>Review</a:t>
              </a:r>
              <a:endParaRPr lang="en-US" sz="1800" cap="none" spc="0" dirty="0">
                <a:solidFill>
                  <a:schemeClr val="bg1"/>
                </a:solidFill>
                <a:latin typeface="Arial"/>
                <a:cs typeface="Arial"/>
              </a:endParaRPr>
            </a:p>
          </p:txBody>
        </p:sp>
        <p:sp>
          <p:nvSpPr>
            <p:cNvPr id="15" name="Title 1"/>
            <p:cNvSpPr txBox="1">
              <a:spLocks/>
            </p:cNvSpPr>
            <p:nvPr/>
          </p:nvSpPr>
          <p:spPr bwMode="gray">
            <a:xfrm>
              <a:off x="4280724" y="4659411"/>
              <a:ext cx="1466850" cy="33814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200" b="0" i="0" kern="1200" cap="all" spc="120" baseline="0">
                  <a:solidFill>
                    <a:schemeClr val="tx2">
                      <a:lumMod val="75000"/>
                    </a:schemeClr>
                  </a:solidFill>
                  <a:latin typeface="Arial" pitchFamily="34" charset="0"/>
                  <a:ea typeface="+mj-ea"/>
                  <a:cs typeface="Arial" pitchFamily="34" charset="0"/>
                </a:defRPr>
              </a:lvl1pPr>
            </a:lstStyle>
            <a:p>
              <a:pPr algn="r"/>
              <a:r>
                <a:rPr lang="en-US" sz="1800" i="1" cap="none" spc="0" dirty="0">
                  <a:solidFill>
                    <a:schemeClr val="bg1"/>
                  </a:solidFill>
                  <a:latin typeface="+mn-lt"/>
                  <a:cs typeface="Arial"/>
                </a:rPr>
                <a:t>Analyze</a:t>
              </a:r>
            </a:p>
          </p:txBody>
        </p:sp>
        <p:sp>
          <p:nvSpPr>
            <p:cNvPr id="16" name="Title 1"/>
            <p:cNvSpPr txBox="1">
              <a:spLocks/>
            </p:cNvSpPr>
            <p:nvPr/>
          </p:nvSpPr>
          <p:spPr bwMode="gray">
            <a:xfrm>
              <a:off x="5986610" y="4659411"/>
              <a:ext cx="1466850" cy="33814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200" b="0" i="0" kern="1200" cap="all" spc="120" baseline="0">
                  <a:solidFill>
                    <a:schemeClr val="tx2">
                      <a:lumMod val="75000"/>
                    </a:schemeClr>
                  </a:solidFill>
                  <a:latin typeface="Arial" pitchFamily="34" charset="0"/>
                  <a:ea typeface="+mj-ea"/>
                  <a:cs typeface="Arial" pitchFamily="34" charset="0"/>
                </a:defRPr>
              </a:lvl1pPr>
            </a:lstStyle>
            <a:p>
              <a:pPr algn="r"/>
              <a:r>
                <a:rPr lang="en-US" sz="1800" i="1" cap="none" spc="0" dirty="0">
                  <a:solidFill>
                    <a:schemeClr val="bg1"/>
                  </a:solidFill>
                  <a:latin typeface="Georgia"/>
                  <a:cs typeface="Georgia"/>
                </a:rPr>
                <a:t>Synthesize</a:t>
              </a:r>
              <a:endParaRPr lang="en-US" sz="1800" cap="none" spc="0" dirty="0">
                <a:solidFill>
                  <a:schemeClr val="bg1"/>
                </a:solidFill>
                <a:latin typeface="Arial"/>
                <a:cs typeface="Arial"/>
              </a:endParaRPr>
            </a:p>
          </p:txBody>
        </p:sp>
      </p:grpSp>
      <p:sp>
        <p:nvSpPr>
          <p:cNvPr id="17" name="Content Placeholder 2"/>
          <p:cNvSpPr>
            <a:spLocks noGrp="1"/>
          </p:cNvSpPr>
          <p:nvPr>
            <p:ph idx="1"/>
          </p:nvPr>
        </p:nvSpPr>
        <p:spPr>
          <a:xfrm>
            <a:off x="445032" y="4140200"/>
            <a:ext cx="2640628" cy="2373311"/>
          </a:xfrm>
        </p:spPr>
        <p:txBody>
          <a:bodyPr/>
          <a:lstStyle/>
          <a:p>
            <a:pPr lvl="1"/>
            <a:r>
              <a:rPr lang="en-US" dirty="0">
                <a:latin typeface="+mj-lt"/>
              </a:rPr>
              <a:t>Review</a:t>
            </a:r>
          </a:p>
          <a:p>
            <a:pPr lvl="2"/>
            <a:r>
              <a:rPr lang="en-US" dirty="0"/>
              <a:t>We began by amassing the total number of third-party evaluation reports for TAACCCT, nearly 200 in all.</a:t>
            </a:r>
          </a:p>
          <a:p>
            <a:pPr lvl="2"/>
            <a:r>
              <a:rPr lang="en-US" dirty="0"/>
              <a:t>We next developed an evaluation rubric and trained team members to independently review the reports, assessing implementation and impact designs, data sources, findings, and conclusions.</a:t>
            </a:r>
          </a:p>
        </p:txBody>
      </p:sp>
      <p:sp>
        <p:nvSpPr>
          <p:cNvPr id="18" name="Content Placeholder 4"/>
          <p:cNvSpPr>
            <a:spLocks noGrp="1"/>
          </p:cNvSpPr>
          <p:nvPr>
            <p:ph idx="11"/>
          </p:nvPr>
        </p:nvSpPr>
        <p:spPr>
          <a:xfrm>
            <a:off x="3256668" y="4139249"/>
            <a:ext cx="2640628" cy="2680651"/>
          </a:xfrm>
        </p:spPr>
        <p:txBody>
          <a:bodyPr/>
          <a:lstStyle/>
          <a:p>
            <a:pPr lvl="1"/>
            <a:r>
              <a:rPr lang="en-US" dirty="0">
                <a:latin typeface="+mj-lt"/>
              </a:rPr>
              <a:t>Analyze</a:t>
            </a:r>
          </a:p>
          <a:p>
            <a:pPr lvl="2"/>
            <a:r>
              <a:rPr lang="en-US" dirty="0"/>
              <a:t>Qualitative analysis was conducted on studies identified as having used informative implementation evaluation designs, specifically for prior learning assessment and comprehensive student supports.</a:t>
            </a:r>
          </a:p>
          <a:p>
            <a:pPr lvl="2"/>
            <a:r>
              <a:rPr lang="en-US" dirty="0"/>
              <a:t>This analysis involved steps to verify that QED studies were conducive to meta-analysis. </a:t>
            </a:r>
          </a:p>
        </p:txBody>
      </p:sp>
      <p:sp>
        <p:nvSpPr>
          <p:cNvPr id="19" name="Content Placeholder 5"/>
          <p:cNvSpPr txBox="1">
            <a:spLocks/>
          </p:cNvSpPr>
          <p:nvPr/>
        </p:nvSpPr>
        <p:spPr>
          <a:xfrm>
            <a:off x="6043787" y="4088449"/>
            <a:ext cx="2640628" cy="2680651"/>
          </a:xfrm>
          <a:prstGeom prst="rect">
            <a:avLst/>
          </a:prstGeom>
        </p:spPr>
        <p:txBody>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latin typeface="+mj-lt"/>
              </a:rPr>
              <a:t>Synthesize</a:t>
            </a:r>
          </a:p>
          <a:p>
            <a:pPr lvl="2">
              <a:spcAft>
                <a:spcPts val="0"/>
              </a:spcAft>
            </a:pPr>
            <a:r>
              <a:rPr lang="en-US" dirty="0"/>
              <a:t>Briefs were produced to report on implementation processes, promising practices, and lessons learned for future policy initiatives.</a:t>
            </a:r>
          </a:p>
          <a:p>
            <a:pPr lvl="2">
              <a:spcAft>
                <a:spcPts val="0"/>
              </a:spcAft>
            </a:pPr>
            <a:r>
              <a:rPr lang="en-US" dirty="0"/>
              <a:t>Policy recommendations were prepared and shared with federal agencies and lawmakers.</a:t>
            </a:r>
          </a:p>
          <a:p>
            <a:pPr lvl="2">
              <a:spcAft>
                <a:spcPts val="0"/>
              </a:spcAft>
            </a:pPr>
            <a:r>
              <a:rPr lang="en-US" dirty="0"/>
              <a:t>Academic papers were prepared for the research community.</a:t>
            </a:r>
          </a:p>
        </p:txBody>
      </p:sp>
    </p:spTree>
    <p:extLst>
      <p:ext uri="{BB962C8B-B14F-4D97-AF65-F5344CB8AC3E}">
        <p14:creationId xmlns:p14="http://schemas.microsoft.com/office/powerpoint/2010/main" val="205949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Evaluation Association (AEA) Standards</a:t>
            </a:r>
          </a:p>
        </p:txBody>
      </p:sp>
      <p:sp>
        <p:nvSpPr>
          <p:cNvPr id="3" name="Content Placeholder 2"/>
          <p:cNvSpPr>
            <a:spLocks noGrp="1"/>
          </p:cNvSpPr>
          <p:nvPr>
            <p:ph idx="1"/>
          </p:nvPr>
        </p:nvSpPr>
        <p:spPr>
          <a:xfrm>
            <a:off x="726281" y="4737100"/>
            <a:ext cx="1394619" cy="1600200"/>
          </a:xfrm>
        </p:spPr>
        <p:txBody>
          <a:bodyPr/>
          <a:lstStyle/>
          <a:p>
            <a:pPr lvl="2">
              <a:lnSpc>
                <a:spcPct val="100000"/>
              </a:lnSpc>
              <a:spcBef>
                <a:spcPts val="0"/>
              </a:spcBef>
              <a:spcAft>
                <a:spcPts val="0"/>
              </a:spcAft>
            </a:pPr>
            <a:r>
              <a:rPr lang="en-US" sz="1400" i="1" dirty="0">
                <a:solidFill>
                  <a:srgbClr val="686868"/>
                </a:solidFill>
                <a:latin typeface="+mn-lt"/>
                <a:cs typeface="Arial Heading"/>
              </a:rPr>
              <a:t>Utility </a:t>
            </a:r>
          </a:p>
          <a:p>
            <a:pPr lvl="2">
              <a:lnSpc>
                <a:spcPct val="100000"/>
              </a:lnSpc>
              <a:spcBef>
                <a:spcPts val="0"/>
              </a:spcBef>
              <a:spcAft>
                <a:spcPts val="0"/>
              </a:spcAft>
            </a:pPr>
            <a:endParaRPr lang="en-US" dirty="0">
              <a:solidFill>
                <a:srgbClr val="686868"/>
              </a:solidFill>
              <a:latin typeface="Arial Heading"/>
              <a:cs typeface="Arial Heading"/>
            </a:endParaRPr>
          </a:p>
          <a:p>
            <a:pPr lvl="2">
              <a:lnSpc>
                <a:spcPct val="100000"/>
              </a:lnSpc>
              <a:spcBef>
                <a:spcPts val="0"/>
              </a:spcBef>
              <a:spcAft>
                <a:spcPts val="0"/>
              </a:spcAft>
            </a:pPr>
            <a:r>
              <a:rPr lang="en-US" dirty="0">
                <a:solidFill>
                  <a:srgbClr val="686868"/>
                </a:solidFill>
                <a:latin typeface="Arial Heading"/>
                <a:cs typeface="Arial Heading"/>
              </a:rPr>
              <a:t>The extent to which stakeholders find evaluation processes and products valuable</a:t>
            </a:r>
          </a:p>
        </p:txBody>
      </p:sp>
      <p:sp>
        <p:nvSpPr>
          <p:cNvPr id="5" name="Content Placeholder 4"/>
          <p:cNvSpPr>
            <a:spLocks noGrp="1"/>
          </p:cNvSpPr>
          <p:nvPr>
            <p:ph idx="11"/>
          </p:nvPr>
        </p:nvSpPr>
        <p:spPr>
          <a:xfrm>
            <a:off x="2440199" y="4749800"/>
            <a:ext cx="1319001" cy="2235200"/>
          </a:xfrm>
        </p:spPr>
        <p:txBody>
          <a:bodyPr/>
          <a:lstStyle/>
          <a:p>
            <a:pPr lvl="2">
              <a:lnSpc>
                <a:spcPct val="100000"/>
              </a:lnSpc>
              <a:spcBef>
                <a:spcPts val="0"/>
              </a:spcBef>
              <a:spcAft>
                <a:spcPts val="0"/>
              </a:spcAft>
            </a:pPr>
            <a:r>
              <a:rPr lang="en-US" sz="1400" i="1" dirty="0">
                <a:solidFill>
                  <a:srgbClr val="686868"/>
                </a:solidFill>
                <a:latin typeface="+mn-lt"/>
              </a:rPr>
              <a:t>Feasibility</a:t>
            </a:r>
            <a:r>
              <a:rPr lang="en-US" i="1" dirty="0">
                <a:solidFill>
                  <a:srgbClr val="686868"/>
                </a:solidFill>
                <a:latin typeface="+mn-lt"/>
              </a:rPr>
              <a:t>  </a:t>
            </a:r>
            <a:endParaRPr lang="en-US" dirty="0">
              <a:solidFill>
                <a:srgbClr val="686868"/>
              </a:solidFill>
            </a:endParaRPr>
          </a:p>
          <a:p>
            <a:pPr lvl="2">
              <a:lnSpc>
                <a:spcPct val="100000"/>
              </a:lnSpc>
              <a:spcBef>
                <a:spcPts val="0"/>
              </a:spcBef>
              <a:spcAft>
                <a:spcPts val="0"/>
              </a:spcAft>
            </a:pPr>
            <a:endParaRPr lang="en-US" dirty="0">
              <a:solidFill>
                <a:srgbClr val="686868"/>
              </a:solidFill>
              <a:latin typeface="Arial"/>
              <a:cs typeface="Arial"/>
            </a:endParaRPr>
          </a:p>
          <a:p>
            <a:pPr lvl="2">
              <a:lnSpc>
                <a:spcPct val="100000"/>
              </a:lnSpc>
              <a:spcBef>
                <a:spcPts val="0"/>
              </a:spcBef>
              <a:spcAft>
                <a:spcPts val="0"/>
              </a:spcAft>
            </a:pPr>
            <a:r>
              <a:rPr lang="en-US" dirty="0">
                <a:solidFill>
                  <a:srgbClr val="686868"/>
                </a:solidFill>
                <a:latin typeface="Arial"/>
                <a:cs typeface="Arial"/>
              </a:rPr>
              <a:t>The potential for evaluation to address effectiveness and efficiency</a:t>
            </a:r>
          </a:p>
        </p:txBody>
      </p:sp>
      <p:sp>
        <p:nvSpPr>
          <p:cNvPr id="34" name="Content Placeholder 33"/>
          <p:cNvSpPr>
            <a:spLocks noGrp="1"/>
          </p:cNvSpPr>
          <p:nvPr>
            <p:ph idx="12"/>
          </p:nvPr>
        </p:nvSpPr>
        <p:spPr>
          <a:xfrm>
            <a:off x="3860213" y="4737100"/>
            <a:ext cx="1448387" cy="2311400"/>
          </a:xfrm>
        </p:spPr>
        <p:txBody>
          <a:bodyPr/>
          <a:lstStyle/>
          <a:p>
            <a:pPr lvl="2">
              <a:lnSpc>
                <a:spcPct val="100000"/>
              </a:lnSpc>
              <a:spcBef>
                <a:spcPts val="0"/>
              </a:spcBef>
              <a:spcAft>
                <a:spcPts val="0"/>
              </a:spcAft>
            </a:pPr>
            <a:r>
              <a:rPr lang="en-US" sz="1400" i="1" dirty="0">
                <a:solidFill>
                  <a:schemeClr val="bg2">
                    <a:lumMod val="50000"/>
                  </a:schemeClr>
                </a:solidFill>
              </a:rPr>
              <a:t>Propriety </a:t>
            </a:r>
          </a:p>
          <a:p>
            <a:pPr lvl="2">
              <a:lnSpc>
                <a:spcPct val="100000"/>
              </a:lnSpc>
              <a:spcBef>
                <a:spcPts val="0"/>
              </a:spcBef>
              <a:spcAft>
                <a:spcPts val="0"/>
              </a:spcAft>
            </a:pPr>
            <a:endParaRPr lang="en-US" dirty="0">
              <a:solidFill>
                <a:srgbClr val="1186C8"/>
              </a:solidFill>
            </a:endParaRPr>
          </a:p>
          <a:p>
            <a:pPr lvl="2">
              <a:lnSpc>
                <a:spcPct val="100000"/>
              </a:lnSpc>
              <a:spcBef>
                <a:spcPts val="0"/>
              </a:spcBef>
              <a:spcAft>
                <a:spcPts val="0"/>
              </a:spcAft>
            </a:pPr>
            <a:r>
              <a:rPr lang="en-US" dirty="0">
                <a:solidFill>
                  <a:schemeClr val="bg2">
                    <a:lumMod val="25000"/>
                  </a:schemeClr>
                </a:solidFill>
              </a:rPr>
              <a:t>The execution of </a:t>
            </a:r>
            <a:r>
              <a:rPr lang="en-US" dirty="0">
                <a:solidFill>
                  <a:srgbClr val="686868"/>
                </a:solidFill>
              </a:rPr>
              <a:t>what is proper, fair, legal, and right in the evaluation process</a:t>
            </a:r>
          </a:p>
          <a:p>
            <a:pPr lvl="2">
              <a:lnSpc>
                <a:spcPct val="100000"/>
              </a:lnSpc>
              <a:spcBef>
                <a:spcPts val="0"/>
              </a:spcBef>
              <a:spcAft>
                <a:spcPts val="0"/>
              </a:spcAft>
            </a:pPr>
            <a:r>
              <a:rPr lang="en-US" sz="1400" dirty="0">
                <a:solidFill>
                  <a:schemeClr val="accent3"/>
                </a:solidFill>
              </a:rPr>
              <a:t/>
            </a:r>
            <a:br>
              <a:rPr lang="en-US" sz="1400" dirty="0">
                <a:solidFill>
                  <a:schemeClr val="accent3"/>
                </a:solidFill>
              </a:rPr>
            </a:br>
            <a:endParaRPr lang="en-US" sz="1400" dirty="0"/>
          </a:p>
        </p:txBody>
      </p:sp>
      <p:sp>
        <p:nvSpPr>
          <p:cNvPr id="35" name="Content Placeholder 34"/>
          <p:cNvSpPr>
            <a:spLocks noGrp="1"/>
          </p:cNvSpPr>
          <p:nvPr>
            <p:ph idx="13"/>
          </p:nvPr>
        </p:nvSpPr>
        <p:spPr>
          <a:xfrm>
            <a:off x="5535985" y="4724400"/>
            <a:ext cx="1398215" cy="2260600"/>
          </a:xfrm>
        </p:spPr>
        <p:txBody>
          <a:bodyPr/>
          <a:lstStyle/>
          <a:p>
            <a:pPr lvl="2">
              <a:lnSpc>
                <a:spcPct val="100000"/>
              </a:lnSpc>
              <a:spcBef>
                <a:spcPts val="0"/>
              </a:spcBef>
              <a:spcAft>
                <a:spcPts val="0"/>
              </a:spcAft>
            </a:pPr>
            <a:r>
              <a:rPr lang="en-US" sz="1400" i="1" dirty="0">
                <a:solidFill>
                  <a:srgbClr val="686868"/>
                </a:solidFill>
                <a:latin typeface="+mn-lt"/>
                <a:cs typeface="Arial"/>
              </a:rPr>
              <a:t>Accuracy </a:t>
            </a:r>
          </a:p>
          <a:p>
            <a:pPr lvl="2">
              <a:lnSpc>
                <a:spcPct val="100000"/>
              </a:lnSpc>
              <a:spcBef>
                <a:spcPts val="0"/>
              </a:spcBef>
              <a:spcAft>
                <a:spcPts val="0"/>
              </a:spcAft>
            </a:pPr>
            <a:endParaRPr lang="en-US" dirty="0">
              <a:solidFill>
                <a:srgbClr val="686868"/>
              </a:solidFill>
              <a:latin typeface="Arial"/>
              <a:cs typeface="Arial"/>
            </a:endParaRPr>
          </a:p>
          <a:p>
            <a:pPr lvl="2">
              <a:lnSpc>
                <a:spcPct val="100000"/>
              </a:lnSpc>
              <a:spcBef>
                <a:spcPts val="0"/>
              </a:spcBef>
              <a:spcAft>
                <a:spcPts val="0"/>
              </a:spcAft>
            </a:pPr>
            <a:r>
              <a:rPr lang="en-US" dirty="0">
                <a:solidFill>
                  <a:srgbClr val="686868"/>
                </a:solidFill>
                <a:latin typeface="Arial"/>
                <a:cs typeface="Arial"/>
              </a:rPr>
              <a:t>The degree to which representations, propositions, and findings are truthful and dependable, especially interpretations and judgments about quality</a:t>
            </a:r>
          </a:p>
          <a:p>
            <a:pPr lvl="2">
              <a:lnSpc>
                <a:spcPct val="100000"/>
              </a:lnSpc>
              <a:spcBef>
                <a:spcPts val="0"/>
              </a:spcBef>
              <a:spcAft>
                <a:spcPts val="0"/>
              </a:spcAft>
            </a:pPr>
            <a:endParaRPr lang="en-US" sz="1400" dirty="0">
              <a:solidFill>
                <a:srgbClr val="686868"/>
              </a:solidFill>
            </a:endParaRPr>
          </a:p>
        </p:txBody>
      </p:sp>
      <p:sp>
        <p:nvSpPr>
          <p:cNvPr id="26" name="Text Placeholder 2"/>
          <p:cNvSpPr>
            <a:spLocks noGrp="1"/>
          </p:cNvSpPr>
          <p:nvPr>
            <p:ph type="body" sz="quarter" idx="10"/>
          </p:nvPr>
        </p:nvSpPr>
        <p:spPr>
          <a:xfrm>
            <a:off x="-17912494" y="4553315"/>
            <a:ext cx="404660" cy="45719"/>
          </a:xfrm>
        </p:spPr>
        <p:txBody>
          <a:bodyPr>
            <a:normAutofit fontScale="25000" lnSpcReduction="20000"/>
          </a:bodyPr>
          <a:lstStyle/>
          <a:p>
            <a:pPr eaLnBrk="1" hangingPunct="1">
              <a:buFont typeface="Arial"/>
              <a:buNone/>
              <a:defRPr/>
            </a:pPr>
            <a:r>
              <a:rPr lang="en-US" dirty="0">
                <a:ea typeface="+mn-ea"/>
              </a:rPr>
              <a:t>FLI-1601-3DA-5N</a:t>
            </a:r>
          </a:p>
        </p:txBody>
      </p:sp>
      <p:sp>
        <p:nvSpPr>
          <p:cNvPr id="30" name="Title 1"/>
          <p:cNvSpPr txBox="1">
            <a:spLocks/>
          </p:cNvSpPr>
          <p:nvPr/>
        </p:nvSpPr>
        <p:spPr>
          <a:xfrm>
            <a:off x="-17818757" y="-1951860"/>
            <a:ext cx="402747" cy="45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a:lstStyle>
          <a:p>
            <a:r>
              <a:rPr lang="en-US">
                <a:latin typeface="Arial" charset="0"/>
                <a:cs typeface="Arial" charset="0"/>
              </a:rPr>
              <a:t>Flow Linear 1601</a:t>
            </a:r>
          </a:p>
        </p:txBody>
      </p:sp>
      <p:grpSp>
        <p:nvGrpSpPr>
          <p:cNvPr id="139" name="Group 138"/>
          <p:cNvGrpSpPr/>
          <p:nvPr/>
        </p:nvGrpSpPr>
        <p:grpSpPr>
          <a:xfrm>
            <a:off x="876299" y="2451100"/>
            <a:ext cx="7277101" cy="1981200"/>
            <a:chOff x="406400" y="826758"/>
            <a:chExt cx="7713662" cy="3289630"/>
          </a:xfrm>
        </p:grpSpPr>
        <p:grpSp>
          <p:nvGrpSpPr>
            <p:cNvPr id="111" name="Group 53"/>
            <p:cNvGrpSpPr>
              <a:grpSpLocks/>
            </p:cNvGrpSpPr>
            <p:nvPr/>
          </p:nvGrpSpPr>
          <p:grpSpPr bwMode="auto">
            <a:xfrm>
              <a:off x="1797050" y="826758"/>
              <a:ext cx="2251074" cy="2502229"/>
              <a:chOff x="1852613" y="1749425"/>
              <a:chExt cx="2728913" cy="3154363"/>
            </a:xfrm>
          </p:grpSpPr>
          <p:sp>
            <p:nvSpPr>
              <p:cNvPr id="112" name="Freeform 6"/>
              <p:cNvSpPr>
                <a:spLocks/>
              </p:cNvSpPr>
              <p:nvPr/>
            </p:nvSpPr>
            <p:spPr bwMode="auto">
              <a:xfrm>
                <a:off x="1852613" y="1749425"/>
                <a:ext cx="2728913" cy="1576388"/>
              </a:xfrm>
              <a:custGeom>
                <a:avLst/>
                <a:gdLst>
                  <a:gd name="T0" fmla="*/ 0 w 1719"/>
                  <a:gd name="T1" fmla="*/ 495 h 993"/>
                  <a:gd name="T2" fmla="*/ 859 w 1719"/>
                  <a:gd name="T3" fmla="*/ 0 h 993"/>
                  <a:gd name="T4" fmla="*/ 1719 w 1719"/>
                  <a:gd name="T5" fmla="*/ 495 h 993"/>
                  <a:gd name="T6" fmla="*/ 857 w 1719"/>
                  <a:gd name="T7" fmla="*/ 993 h 993"/>
                  <a:gd name="T8" fmla="*/ 0 w 1719"/>
                  <a:gd name="T9" fmla="*/ 495 h 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9" h="993">
                    <a:moveTo>
                      <a:pt x="0" y="495"/>
                    </a:moveTo>
                    <a:lnTo>
                      <a:pt x="859" y="0"/>
                    </a:lnTo>
                    <a:lnTo>
                      <a:pt x="1719" y="495"/>
                    </a:lnTo>
                    <a:lnTo>
                      <a:pt x="857" y="993"/>
                    </a:lnTo>
                    <a:lnTo>
                      <a:pt x="0" y="495"/>
                    </a:lnTo>
                    <a:close/>
                  </a:path>
                </a:pathLst>
              </a:custGeom>
              <a:gradFill rotWithShape="0">
                <a:gsLst>
                  <a:gs pos="0">
                    <a:srgbClr val="0560B3"/>
                  </a:gs>
                  <a:gs pos="99001">
                    <a:srgbClr val="066CC9"/>
                  </a:gs>
                  <a:gs pos="100000">
                    <a:srgbClr val="066CC9"/>
                  </a:gs>
                </a:gsLst>
                <a:lin ang="5400000" scaled="1"/>
              </a:gradFill>
              <a:ln w="9525" cap="flat" cmpd="sng">
                <a:solidFill>
                  <a:srgbClr val="01568F"/>
                </a:solidFill>
                <a:prstDash val="solid"/>
                <a:round/>
                <a:headEnd type="none" w="med" len="med"/>
                <a:tailEnd type="none" w="med" len="med"/>
              </a:ln>
            </p:spPr>
            <p:txBody>
              <a:bodyPr lIns="82124" tIns="41061" rIns="82124" bIns="41061" anchor="ctr"/>
              <a:lstStyle/>
              <a:p>
                <a:pPr algn="ctr"/>
                <a:r>
                  <a:rPr lang="en-US" sz="2000" dirty="0">
                    <a:solidFill>
                      <a:srgbClr val="FFFFFF"/>
                    </a:solidFill>
                    <a:latin typeface="+mj-lt"/>
                  </a:rPr>
                  <a:t>Feasibility</a:t>
                </a:r>
              </a:p>
            </p:txBody>
          </p:sp>
          <p:sp>
            <p:nvSpPr>
              <p:cNvPr id="113" name="Freeform 7"/>
              <p:cNvSpPr>
                <a:spLocks/>
              </p:cNvSpPr>
              <p:nvPr/>
            </p:nvSpPr>
            <p:spPr bwMode="auto">
              <a:xfrm>
                <a:off x="1852613" y="2535238"/>
                <a:ext cx="1363663" cy="2368550"/>
              </a:xfrm>
              <a:custGeom>
                <a:avLst/>
                <a:gdLst>
                  <a:gd name="T0" fmla="*/ 0 w 859"/>
                  <a:gd name="T1" fmla="*/ 0 h 1492"/>
                  <a:gd name="T2" fmla="*/ 0 w 859"/>
                  <a:gd name="T3" fmla="*/ 994 h 1492"/>
                  <a:gd name="T4" fmla="*/ 859 w 859"/>
                  <a:gd name="T5" fmla="*/ 1492 h 1492"/>
                  <a:gd name="T6" fmla="*/ 857 w 859"/>
                  <a:gd name="T7" fmla="*/ 498 h 1492"/>
                  <a:gd name="T8" fmla="*/ 0 w 859"/>
                  <a:gd name="T9" fmla="*/ 0 h 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9" h="1492">
                    <a:moveTo>
                      <a:pt x="0" y="0"/>
                    </a:moveTo>
                    <a:lnTo>
                      <a:pt x="0" y="994"/>
                    </a:lnTo>
                    <a:lnTo>
                      <a:pt x="859" y="1492"/>
                    </a:lnTo>
                    <a:lnTo>
                      <a:pt x="857" y="498"/>
                    </a:lnTo>
                    <a:lnTo>
                      <a:pt x="0" y="0"/>
                    </a:lnTo>
                    <a:close/>
                  </a:path>
                </a:pathLst>
              </a:custGeom>
              <a:solidFill>
                <a:srgbClr val="0560B3"/>
              </a:solidFill>
              <a:ln w="9525" cap="flat" cmpd="sng">
                <a:solidFill>
                  <a:srgbClr val="01568F"/>
                </a:solidFill>
                <a:prstDash val="solid"/>
                <a:round/>
                <a:headEnd type="none" w="med" len="med"/>
                <a:tailEnd type="none" w="med" len="med"/>
              </a:ln>
              <a:effectLst>
                <a:outerShdw blurRad="38100" dist="25400" dir="5400000" algn="t" rotWithShape="0">
                  <a:srgbClr val="000000">
                    <a:alpha val="26999"/>
                  </a:srgbClr>
                </a:outerShdw>
              </a:effectLst>
            </p:spPr>
            <p:txBody>
              <a:bodyPr lIns="82124" tIns="41061" rIns="82124" bIns="41061" anchor="ctr"/>
              <a:lstStyle/>
              <a:p>
                <a:endParaRPr lang="en-US"/>
              </a:p>
            </p:txBody>
          </p:sp>
          <p:sp>
            <p:nvSpPr>
              <p:cNvPr id="114" name="Freeform 8"/>
              <p:cNvSpPr>
                <a:spLocks/>
              </p:cNvSpPr>
              <p:nvPr/>
            </p:nvSpPr>
            <p:spPr bwMode="auto">
              <a:xfrm>
                <a:off x="3216276" y="2535238"/>
                <a:ext cx="1365250" cy="2368550"/>
              </a:xfrm>
              <a:custGeom>
                <a:avLst/>
                <a:gdLst>
                  <a:gd name="T0" fmla="*/ 860 w 860"/>
                  <a:gd name="T1" fmla="*/ 0 h 1492"/>
                  <a:gd name="T2" fmla="*/ 860 w 860"/>
                  <a:gd name="T3" fmla="*/ 994 h 1492"/>
                  <a:gd name="T4" fmla="*/ 0 w 860"/>
                  <a:gd name="T5" fmla="*/ 1492 h 1492"/>
                  <a:gd name="T6" fmla="*/ 3 w 860"/>
                  <a:gd name="T7" fmla="*/ 498 h 1492"/>
                  <a:gd name="T8" fmla="*/ 860 w 860"/>
                  <a:gd name="T9" fmla="*/ 0 h 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1492">
                    <a:moveTo>
                      <a:pt x="860" y="0"/>
                    </a:moveTo>
                    <a:lnTo>
                      <a:pt x="860" y="994"/>
                    </a:lnTo>
                    <a:lnTo>
                      <a:pt x="0" y="1492"/>
                    </a:lnTo>
                    <a:lnTo>
                      <a:pt x="3" y="498"/>
                    </a:lnTo>
                    <a:lnTo>
                      <a:pt x="860" y="0"/>
                    </a:lnTo>
                    <a:close/>
                  </a:path>
                </a:pathLst>
              </a:custGeom>
              <a:gradFill rotWithShape="1">
                <a:gsLst>
                  <a:gs pos="0">
                    <a:srgbClr val="0560B3"/>
                  </a:gs>
                  <a:gs pos="100000">
                    <a:srgbClr val="043E72"/>
                  </a:gs>
                </a:gsLst>
                <a:lin ang="5400000"/>
              </a:gradFill>
              <a:ln w="9525" cap="flat" cmpd="sng">
                <a:solidFill>
                  <a:srgbClr val="01568F"/>
                </a:solidFill>
                <a:prstDash val="solid"/>
                <a:round/>
                <a:headEnd type="none" w="med" len="med"/>
                <a:tailEnd type="none" w="med" len="med"/>
              </a:ln>
              <a:effectLst>
                <a:outerShdw blurRad="38100" dist="25400" dir="5400000" algn="t" rotWithShape="0">
                  <a:srgbClr val="000000">
                    <a:alpha val="26999"/>
                  </a:srgbClr>
                </a:outerShdw>
              </a:effectLst>
            </p:spPr>
            <p:txBody>
              <a:bodyPr lIns="82124" tIns="41061" rIns="82124" bIns="41061" anchor="ctr"/>
              <a:lstStyle/>
              <a:p>
                <a:endParaRPr lang="en-US"/>
              </a:p>
            </p:txBody>
          </p:sp>
        </p:grpSp>
        <p:grpSp>
          <p:nvGrpSpPr>
            <p:cNvPr id="137" name="Group 136"/>
            <p:cNvGrpSpPr/>
            <p:nvPr/>
          </p:nvGrpSpPr>
          <p:grpSpPr>
            <a:xfrm>
              <a:off x="406400" y="826758"/>
              <a:ext cx="7713662" cy="3289630"/>
              <a:chOff x="965200" y="2401558"/>
              <a:chExt cx="7713662" cy="3289630"/>
            </a:xfrm>
          </p:grpSpPr>
          <p:grpSp>
            <p:nvGrpSpPr>
              <p:cNvPr id="115" name="Group 50"/>
              <p:cNvGrpSpPr>
                <a:grpSpLocks/>
              </p:cNvGrpSpPr>
              <p:nvPr/>
            </p:nvGrpSpPr>
            <p:grpSpPr bwMode="auto">
              <a:xfrm>
                <a:off x="965200" y="3187701"/>
                <a:ext cx="2251074" cy="2503486"/>
                <a:chOff x="487363" y="2535240"/>
                <a:chExt cx="2728913" cy="3155948"/>
              </a:xfrm>
            </p:grpSpPr>
            <p:sp>
              <p:nvSpPr>
                <p:cNvPr id="116" name="Freeform 9"/>
                <p:cNvSpPr>
                  <a:spLocks/>
                </p:cNvSpPr>
                <p:nvPr/>
              </p:nvSpPr>
              <p:spPr bwMode="auto">
                <a:xfrm>
                  <a:off x="487363" y="2535240"/>
                  <a:ext cx="2728913" cy="1577975"/>
                </a:xfrm>
                <a:custGeom>
                  <a:avLst/>
                  <a:gdLst>
                    <a:gd name="T0" fmla="*/ 0 w 1719"/>
                    <a:gd name="T1" fmla="*/ 498 h 994"/>
                    <a:gd name="T2" fmla="*/ 860 w 1719"/>
                    <a:gd name="T3" fmla="*/ 0 h 994"/>
                    <a:gd name="T4" fmla="*/ 1719 w 1719"/>
                    <a:gd name="T5" fmla="*/ 498 h 994"/>
                    <a:gd name="T6" fmla="*/ 857 w 1719"/>
                    <a:gd name="T7" fmla="*/ 994 h 994"/>
                    <a:gd name="T8" fmla="*/ 0 w 1719"/>
                    <a:gd name="T9" fmla="*/ 498 h 9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9" h="994">
                      <a:moveTo>
                        <a:pt x="0" y="498"/>
                      </a:moveTo>
                      <a:lnTo>
                        <a:pt x="860" y="0"/>
                      </a:lnTo>
                      <a:lnTo>
                        <a:pt x="1719" y="498"/>
                      </a:lnTo>
                      <a:lnTo>
                        <a:pt x="857" y="994"/>
                      </a:lnTo>
                      <a:lnTo>
                        <a:pt x="0" y="498"/>
                      </a:lnTo>
                      <a:close/>
                    </a:path>
                  </a:pathLst>
                </a:custGeom>
                <a:gradFill rotWithShape="0">
                  <a:gsLst>
                    <a:gs pos="0">
                      <a:srgbClr val="08A7EE"/>
                    </a:gs>
                    <a:gs pos="99001">
                      <a:srgbClr val="17B2F7"/>
                    </a:gs>
                    <a:gs pos="100000">
                      <a:srgbClr val="17B2F7"/>
                    </a:gs>
                  </a:gsLst>
                  <a:lin ang="5400000" scaled="1"/>
                </a:gradFill>
                <a:ln w="9525" cap="flat" cmpd="sng">
                  <a:solidFill>
                    <a:srgbClr val="0195F9"/>
                  </a:solidFill>
                  <a:prstDash val="solid"/>
                  <a:round/>
                  <a:headEnd type="none" w="med" len="med"/>
                  <a:tailEnd type="none" w="med" len="med"/>
                </a:ln>
              </p:spPr>
              <p:txBody>
                <a:bodyPr lIns="82124" tIns="41061" rIns="82124" bIns="41061" anchor="ctr"/>
                <a:lstStyle/>
                <a:p>
                  <a:pPr algn="ctr"/>
                  <a:r>
                    <a:rPr lang="en-US" sz="2000" dirty="0">
                      <a:solidFill>
                        <a:srgbClr val="FFFFFF"/>
                      </a:solidFill>
                      <a:latin typeface="+mj-lt"/>
                    </a:rPr>
                    <a:t>Utility</a:t>
                  </a:r>
                </a:p>
              </p:txBody>
            </p:sp>
            <p:sp>
              <p:nvSpPr>
                <p:cNvPr id="117" name="Freeform 10"/>
                <p:cNvSpPr>
                  <a:spLocks/>
                </p:cNvSpPr>
                <p:nvPr/>
              </p:nvSpPr>
              <p:spPr bwMode="auto">
                <a:xfrm>
                  <a:off x="487363" y="3325813"/>
                  <a:ext cx="1365250" cy="2365375"/>
                </a:xfrm>
                <a:custGeom>
                  <a:avLst/>
                  <a:gdLst>
                    <a:gd name="T0" fmla="*/ 0 w 860"/>
                    <a:gd name="T1" fmla="*/ 0 h 1490"/>
                    <a:gd name="T2" fmla="*/ 0 w 860"/>
                    <a:gd name="T3" fmla="*/ 992 h 1490"/>
                    <a:gd name="T4" fmla="*/ 860 w 860"/>
                    <a:gd name="T5" fmla="*/ 1490 h 1490"/>
                    <a:gd name="T6" fmla="*/ 857 w 860"/>
                    <a:gd name="T7" fmla="*/ 496 h 1490"/>
                    <a:gd name="T8" fmla="*/ 0 w 860"/>
                    <a:gd name="T9" fmla="*/ 0 h 1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1490">
                      <a:moveTo>
                        <a:pt x="0" y="0"/>
                      </a:moveTo>
                      <a:lnTo>
                        <a:pt x="0" y="992"/>
                      </a:lnTo>
                      <a:lnTo>
                        <a:pt x="860" y="1490"/>
                      </a:lnTo>
                      <a:lnTo>
                        <a:pt x="857" y="496"/>
                      </a:lnTo>
                      <a:lnTo>
                        <a:pt x="0" y="0"/>
                      </a:lnTo>
                      <a:close/>
                    </a:path>
                  </a:pathLst>
                </a:custGeom>
                <a:solidFill>
                  <a:srgbClr val="08A7EE"/>
                </a:solidFill>
                <a:ln w="9525" cap="flat" cmpd="sng">
                  <a:solidFill>
                    <a:srgbClr val="0195F9"/>
                  </a:solidFill>
                  <a:prstDash val="solid"/>
                  <a:round/>
                  <a:headEnd type="none" w="med" len="med"/>
                  <a:tailEnd type="none" w="med" len="med"/>
                </a:ln>
                <a:effectLst>
                  <a:outerShdw blurRad="38100" dist="25400" dir="5400000" algn="t" rotWithShape="0">
                    <a:srgbClr val="000000">
                      <a:alpha val="26666"/>
                    </a:srgbClr>
                  </a:outerShdw>
                </a:effectLst>
              </p:spPr>
              <p:txBody>
                <a:bodyPr lIns="82124" tIns="41061" rIns="82124" bIns="41061" anchor="ctr"/>
                <a:lstStyle/>
                <a:p>
                  <a:endParaRPr lang="en-US"/>
                </a:p>
              </p:txBody>
            </p:sp>
            <p:sp>
              <p:nvSpPr>
                <p:cNvPr id="118" name="Freeform 11"/>
                <p:cNvSpPr>
                  <a:spLocks/>
                </p:cNvSpPr>
                <p:nvPr/>
              </p:nvSpPr>
              <p:spPr bwMode="auto">
                <a:xfrm>
                  <a:off x="1852613" y="3325813"/>
                  <a:ext cx="1363663" cy="2365375"/>
                </a:xfrm>
                <a:custGeom>
                  <a:avLst/>
                  <a:gdLst>
                    <a:gd name="T0" fmla="*/ 859 w 859"/>
                    <a:gd name="T1" fmla="*/ 0 h 1490"/>
                    <a:gd name="T2" fmla="*/ 859 w 859"/>
                    <a:gd name="T3" fmla="*/ 992 h 1490"/>
                    <a:gd name="T4" fmla="*/ 0 w 859"/>
                    <a:gd name="T5" fmla="*/ 1490 h 1490"/>
                    <a:gd name="T6" fmla="*/ 2 w 859"/>
                    <a:gd name="T7" fmla="*/ 496 h 1490"/>
                    <a:gd name="T8" fmla="*/ 859 w 859"/>
                    <a:gd name="T9" fmla="*/ 0 h 1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9" h="1490">
                      <a:moveTo>
                        <a:pt x="859" y="0"/>
                      </a:moveTo>
                      <a:lnTo>
                        <a:pt x="859" y="992"/>
                      </a:lnTo>
                      <a:lnTo>
                        <a:pt x="0" y="1490"/>
                      </a:lnTo>
                      <a:lnTo>
                        <a:pt x="2" y="496"/>
                      </a:lnTo>
                      <a:lnTo>
                        <a:pt x="859" y="0"/>
                      </a:lnTo>
                      <a:close/>
                    </a:path>
                  </a:pathLst>
                </a:custGeom>
                <a:gradFill rotWithShape="1">
                  <a:gsLst>
                    <a:gs pos="0">
                      <a:srgbClr val="037AB5"/>
                    </a:gs>
                    <a:gs pos="100000">
                      <a:srgbClr val="08A7EE"/>
                    </a:gs>
                  </a:gsLst>
                  <a:lin ang="13500000" scaled="1"/>
                </a:gradFill>
                <a:ln w="9525" cap="flat" cmpd="sng">
                  <a:solidFill>
                    <a:srgbClr val="0195F9"/>
                  </a:solidFill>
                  <a:prstDash val="solid"/>
                  <a:round/>
                  <a:headEnd type="none" w="med" len="med"/>
                  <a:tailEnd type="none" w="med" len="med"/>
                </a:ln>
                <a:effectLst>
                  <a:outerShdw blurRad="38100" dist="25400" dir="5400000" algn="ctr" rotWithShape="0">
                    <a:srgbClr val="000000">
                      <a:alpha val="26999"/>
                    </a:srgbClr>
                  </a:outerShdw>
                </a:effectLst>
              </p:spPr>
              <p:txBody>
                <a:bodyPr lIns="82124" tIns="41061" rIns="82124" bIns="41061" anchor="ctr"/>
                <a:lstStyle/>
                <a:p>
                  <a:endParaRPr lang="en-US"/>
                </a:p>
              </p:txBody>
            </p:sp>
          </p:grpSp>
          <p:grpSp>
            <p:nvGrpSpPr>
              <p:cNvPr id="119" name="Group 54"/>
              <p:cNvGrpSpPr>
                <a:grpSpLocks/>
              </p:cNvGrpSpPr>
              <p:nvPr/>
            </p:nvGrpSpPr>
            <p:grpSpPr bwMode="auto">
              <a:xfrm>
                <a:off x="5059919" y="2401558"/>
                <a:ext cx="2253693" cy="2502229"/>
                <a:chOff x="4581526" y="1749425"/>
                <a:chExt cx="2732088" cy="3154363"/>
              </a:xfrm>
            </p:grpSpPr>
            <p:sp>
              <p:nvSpPr>
                <p:cNvPr id="120" name="Freeform 12"/>
                <p:cNvSpPr>
                  <a:spLocks/>
                </p:cNvSpPr>
                <p:nvPr/>
              </p:nvSpPr>
              <p:spPr bwMode="auto">
                <a:xfrm>
                  <a:off x="4581526" y="1749425"/>
                  <a:ext cx="2732088" cy="1576388"/>
                </a:xfrm>
                <a:custGeom>
                  <a:avLst/>
                  <a:gdLst>
                    <a:gd name="T0" fmla="*/ 0 w 1721"/>
                    <a:gd name="T1" fmla="*/ 495 h 993"/>
                    <a:gd name="T2" fmla="*/ 859 w 1721"/>
                    <a:gd name="T3" fmla="*/ 0 h 993"/>
                    <a:gd name="T4" fmla="*/ 1721 w 1721"/>
                    <a:gd name="T5" fmla="*/ 495 h 993"/>
                    <a:gd name="T6" fmla="*/ 859 w 1721"/>
                    <a:gd name="T7" fmla="*/ 993 h 993"/>
                    <a:gd name="T8" fmla="*/ 0 w 1721"/>
                    <a:gd name="T9" fmla="*/ 495 h 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1" h="993">
                      <a:moveTo>
                        <a:pt x="0" y="495"/>
                      </a:moveTo>
                      <a:lnTo>
                        <a:pt x="859" y="0"/>
                      </a:lnTo>
                      <a:lnTo>
                        <a:pt x="1721" y="495"/>
                      </a:lnTo>
                      <a:lnTo>
                        <a:pt x="859" y="993"/>
                      </a:lnTo>
                      <a:lnTo>
                        <a:pt x="0" y="495"/>
                      </a:lnTo>
                      <a:close/>
                    </a:path>
                  </a:pathLst>
                </a:custGeom>
                <a:gradFill rotWithShape="0">
                  <a:gsLst>
                    <a:gs pos="0">
                      <a:srgbClr val="025663"/>
                    </a:gs>
                    <a:gs pos="99001">
                      <a:srgbClr val="02788C"/>
                    </a:gs>
                    <a:gs pos="100000">
                      <a:srgbClr val="02788C"/>
                    </a:gs>
                  </a:gsLst>
                  <a:lin ang="5400000" scaled="1"/>
                </a:gradFill>
                <a:ln w="9525" cap="flat" cmpd="sng">
                  <a:solidFill>
                    <a:srgbClr val="034543"/>
                  </a:solidFill>
                  <a:prstDash val="solid"/>
                  <a:round/>
                  <a:headEnd type="none" w="med" len="med"/>
                  <a:tailEnd type="none" w="med" len="med"/>
                </a:ln>
              </p:spPr>
              <p:txBody>
                <a:bodyPr lIns="82124" tIns="41061" rIns="82124" bIns="41061" anchor="ctr"/>
                <a:lstStyle/>
                <a:p>
                  <a:pPr algn="ctr"/>
                  <a:r>
                    <a:rPr lang="en-US" sz="2000" dirty="0">
                      <a:solidFill>
                        <a:srgbClr val="FFFFFF"/>
                      </a:solidFill>
                      <a:latin typeface="+mj-lt"/>
                    </a:rPr>
                    <a:t>Accuracy</a:t>
                  </a:r>
                </a:p>
              </p:txBody>
            </p:sp>
            <p:sp>
              <p:nvSpPr>
                <p:cNvPr id="121" name="Freeform 13"/>
                <p:cNvSpPr>
                  <a:spLocks/>
                </p:cNvSpPr>
                <p:nvPr/>
              </p:nvSpPr>
              <p:spPr bwMode="auto">
                <a:xfrm>
                  <a:off x="4581526" y="2535238"/>
                  <a:ext cx="1363663" cy="2368550"/>
                </a:xfrm>
                <a:custGeom>
                  <a:avLst/>
                  <a:gdLst>
                    <a:gd name="T0" fmla="*/ 0 w 859"/>
                    <a:gd name="T1" fmla="*/ 0 h 1492"/>
                    <a:gd name="T2" fmla="*/ 0 w 859"/>
                    <a:gd name="T3" fmla="*/ 994 h 1492"/>
                    <a:gd name="T4" fmla="*/ 859 w 859"/>
                    <a:gd name="T5" fmla="*/ 1492 h 1492"/>
                    <a:gd name="T6" fmla="*/ 859 w 859"/>
                    <a:gd name="T7" fmla="*/ 498 h 1492"/>
                    <a:gd name="T8" fmla="*/ 0 w 859"/>
                    <a:gd name="T9" fmla="*/ 0 h 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9" h="1492">
                      <a:moveTo>
                        <a:pt x="0" y="0"/>
                      </a:moveTo>
                      <a:lnTo>
                        <a:pt x="0" y="994"/>
                      </a:lnTo>
                      <a:lnTo>
                        <a:pt x="859" y="1492"/>
                      </a:lnTo>
                      <a:lnTo>
                        <a:pt x="859" y="498"/>
                      </a:lnTo>
                      <a:lnTo>
                        <a:pt x="0" y="0"/>
                      </a:lnTo>
                      <a:close/>
                    </a:path>
                  </a:pathLst>
                </a:custGeom>
                <a:solidFill>
                  <a:srgbClr val="025663"/>
                </a:solidFill>
                <a:ln w="9525" cap="flat" cmpd="sng">
                  <a:solidFill>
                    <a:srgbClr val="034543"/>
                  </a:solidFill>
                  <a:prstDash val="solid"/>
                  <a:round/>
                  <a:headEnd type="none" w="med" len="med"/>
                  <a:tailEnd type="none" w="med" len="med"/>
                </a:ln>
                <a:effectLst>
                  <a:outerShdw blurRad="38100" dist="25400" dir="5400000" algn="t" rotWithShape="0">
                    <a:srgbClr val="000000">
                      <a:alpha val="26999"/>
                    </a:srgbClr>
                  </a:outerShdw>
                </a:effectLst>
              </p:spPr>
              <p:txBody>
                <a:bodyPr lIns="82124" tIns="41061" rIns="82124" bIns="41061" anchor="ctr"/>
                <a:lstStyle/>
                <a:p>
                  <a:endParaRPr lang="en-US"/>
                </a:p>
              </p:txBody>
            </p:sp>
            <p:sp>
              <p:nvSpPr>
                <p:cNvPr id="122" name="Freeform 14"/>
                <p:cNvSpPr>
                  <a:spLocks/>
                </p:cNvSpPr>
                <p:nvPr/>
              </p:nvSpPr>
              <p:spPr bwMode="auto">
                <a:xfrm>
                  <a:off x="5945188" y="2535238"/>
                  <a:ext cx="1368425" cy="2368550"/>
                </a:xfrm>
                <a:custGeom>
                  <a:avLst/>
                  <a:gdLst>
                    <a:gd name="T0" fmla="*/ 862 w 862"/>
                    <a:gd name="T1" fmla="*/ 0 h 1492"/>
                    <a:gd name="T2" fmla="*/ 862 w 862"/>
                    <a:gd name="T3" fmla="*/ 994 h 1492"/>
                    <a:gd name="T4" fmla="*/ 0 w 862"/>
                    <a:gd name="T5" fmla="*/ 1492 h 1492"/>
                    <a:gd name="T6" fmla="*/ 3 w 862"/>
                    <a:gd name="T7" fmla="*/ 498 h 1492"/>
                    <a:gd name="T8" fmla="*/ 862 w 862"/>
                    <a:gd name="T9" fmla="*/ 0 h 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492">
                      <a:moveTo>
                        <a:pt x="862" y="0"/>
                      </a:moveTo>
                      <a:lnTo>
                        <a:pt x="862" y="994"/>
                      </a:lnTo>
                      <a:lnTo>
                        <a:pt x="0" y="1492"/>
                      </a:lnTo>
                      <a:lnTo>
                        <a:pt x="3" y="498"/>
                      </a:lnTo>
                      <a:lnTo>
                        <a:pt x="862" y="0"/>
                      </a:lnTo>
                      <a:close/>
                    </a:path>
                  </a:pathLst>
                </a:custGeom>
                <a:gradFill rotWithShape="1">
                  <a:gsLst>
                    <a:gs pos="0">
                      <a:srgbClr val="025663"/>
                    </a:gs>
                    <a:gs pos="100000">
                      <a:srgbClr val="01343D"/>
                    </a:gs>
                  </a:gsLst>
                  <a:lin ang="5400000"/>
                </a:gradFill>
                <a:ln w="9525" cap="flat" cmpd="sng">
                  <a:solidFill>
                    <a:srgbClr val="034543"/>
                  </a:solidFill>
                  <a:prstDash val="solid"/>
                  <a:round/>
                  <a:headEnd type="none" w="med" len="med"/>
                  <a:tailEnd type="none" w="med" len="med"/>
                </a:ln>
                <a:effectLst>
                  <a:outerShdw blurRad="38100" dist="25400" dir="5400000" algn="t" rotWithShape="0">
                    <a:srgbClr val="000000">
                      <a:alpha val="26999"/>
                    </a:srgbClr>
                  </a:outerShdw>
                </a:effectLst>
              </p:spPr>
              <p:txBody>
                <a:bodyPr lIns="82124" tIns="41061" rIns="82124" bIns="41061" anchor="ctr"/>
                <a:lstStyle/>
                <a:p>
                  <a:endParaRPr lang="en-US"/>
                </a:p>
              </p:txBody>
            </p:sp>
          </p:grpSp>
          <p:grpSp>
            <p:nvGrpSpPr>
              <p:cNvPr id="123" name="Group 52"/>
              <p:cNvGrpSpPr>
                <a:grpSpLocks/>
              </p:cNvGrpSpPr>
              <p:nvPr/>
            </p:nvGrpSpPr>
            <p:grpSpPr bwMode="auto">
              <a:xfrm>
                <a:off x="6423859" y="3187700"/>
                <a:ext cx="2255003" cy="2503488"/>
                <a:chOff x="5945188" y="2535238"/>
                <a:chExt cx="2733675" cy="3155950"/>
              </a:xfrm>
            </p:grpSpPr>
            <p:sp>
              <p:nvSpPr>
                <p:cNvPr id="124" name="Freeform 15"/>
                <p:cNvSpPr>
                  <a:spLocks/>
                </p:cNvSpPr>
                <p:nvPr/>
              </p:nvSpPr>
              <p:spPr bwMode="auto">
                <a:xfrm>
                  <a:off x="5945188" y="2535238"/>
                  <a:ext cx="2733675" cy="1577975"/>
                </a:xfrm>
                <a:custGeom>
                  <a:avLst/>
                  <a:gdLst>
                    <a:gd name="T0" fmla="*/ 0 w 1722"/>
                    <a:gd name="T1" fmla="*/ 498 h 994"/>
                    <a:gd name="T2" fmla="*/ 862 w 1722"/>
                    <a:gd name="T3" fmla="*/ 0 h 994"/>
                    <a:gd name="T4" fmla="*/ 1722 w 1722"/>
                    <a:gd name="T5" fmla="*/ 498 h 994"/>
                    <a:gd name="T6" fmla="*/ 860 w 1722"/>
                    <a:gd name="T7" fmla="*/ 994 h 994"/>
                    <a:gd name="T8" fmla="*/ 0 w 1722"/>
                    <a:gd name="T9" fmla="*/ 498 h 9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 h="994">
                      <a:moveTo>
                        <a:pt x="0" y="498"/>
                      </a:moveTo>
                      <a:lnTo>
                        <a:pt x="862" y="0"/>
                      </a:lnTo>
                      <a:lnTo>
                        <a:pt x="1722" y="498"/>
                      </a:lnTo>
                      <a:lnTo>
                        <a:pt x="860" y="994"/>
                      </a:lnTo>
                      <a:lnTo>
                        <a:pt x="0" y="498"/>
                      </a:lnTo>
                      <a:close/>
                    </a:path>
                  </a:pathLst>
                </a:custGeom>
                <a:gradFill rotWithShape="0">
                  <a:gsLst>
                    <a:gs pos="0">
                      <a:srgbClr val="0199A1"/>
                    </a:gs>
                    <a:gs pos="99001">
                      <a:srgbClr val="01ABB3"/>
                    </a:gs>
                    <a:gs pos="100000">
                      <a:srgbClr val="01ABB3"/>
                    </a:gs>
                  </a:gsLst>
                  <a:lin ang="5400000" scaled="1"/>
                </a:gradFill>
                <a:ln w="9525" cap="flat" cmpd="sng">
                  <a:solidFill>
                    <a:srgbClr val="048C89"/>
                  </a:solidFill>
                  <a:prstDash val="solid"/>
                  <a:round/>
                  <a:headEnd type="none" w="med" len="med"/>
                  <a:tailEnd type="none" w="med" len="med"/>
                </a:ln>
              </p:spPr>
              <p:txBody>
                <a:bodyPr lIns="82124" tIns="41061" rIns="82124" bIns="41061" anchor="ctr"/>
                <a:lstStyle/>
                <a:p>
                  <a:pPr algn="ctr"/>
                  <a:r>
                    <a:rPr lang="en-US" sz="2000" dirty="0">
                      <a:solidFill>
                        <a:schemeClr val="bg1"/>
                      </a:solidFill>
                      <a:latin typeface="+mj-lt"/>
                    </a:rPr>
                    <a:t>Accountability</a:t>
                  </a:r>
                </a:p>
              </p:txBody>
            </p:sp>
            <p:sp>
              <p:nvSpPr>
                <p:cNvPr id="125" name="Freeform 16"/>
                <p:cNvSpPr>
                  <a:spLocks/>
                </p:cNvSpPr>
                <p:nvPr/>
              </p:nvSpPr>
              <p:spPr bwMode="auto">
                <a:xfrm>
                  <a:off x="5945188" y="3325813"/>
                  <a:ext cx="1368425" cy="2365375"/>
                </a:xfrm>
                <a:custGeom>
                  <a:avLst/>
                  <a:gdLst>
                    <a:gd name="T0" fmla="*/ 0 w 862"/>
                    <a:gd name="T1" fmla="*/ 0 h 1490"/>
                    <a:gd name="T2" fmla="*/ 0 w 862"/>
                    <a:gd name="T3" fmla="*/ 992 h 1490"/>
                    <a:gd name="T4" fmla="*/ 862 w 862"/>
                    <a:gd name="T5" fmla="*/ 1490 h 1490"/>
                    <a:gd name="T6" fmla="*/ 860 w 862"/>
                    <a:gd name="T7" fmla="*/ 496 h 1490"/>
                    <a:gd name="T8" fmla="*/ 0 w 862"/>
                    <a:gd name="T9" fmla="*/ 0 h 1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1490">
                      <a:moveTo>
                        <a:pt x="0" y="0"/>
                      </a:moveTo>
                      <a:lnTo>
                        <a:pt x="0" y="992"/>
                      </a:lnTo>
                      <a:lnTo>
                        <a:pt x="862" y="1490"/>
                      </a:lnTo>
                      <a:lnTo>
                        <a:pt x="860" y="496"/>
                      </a:lnTo>
                      <a:lnTo>
                        <a:pt x="0" y="0"/>
                      </a:lnTo>
                      <a:close/>
                    </a:path>
                  </a:pathLst>
                </a:custGeom>
                <a:solidFill>
                  <a:srgbClr val="0199A1"/>
                </a:solidFill>
                <a:ln w="9525" cap="flat" cmpd="sng">
                  <a:solidFill>
                    <a:srgbClr val="048C89"/>
                  </a:solidFill>
                  <a:prstDash val="solid"/>
                  <a:round/>
                  <a:headEnd type="none" w="med" len="med"/>
                  <a:tailEnd type="none" w="med" len="med"/>
                </a:ln>
                <a:effectLst>
                  <a:outerShdw blurRad="38100" dist="25400" dir="5400000" algn="t" rotWithShape="0">
                    <a:srgbClr val="000000">
                      <a:alpha val="26999"/>
                    </a:srgbClr>
                  </a:outerShdw>
                </a:effectLst>
              </p:spPr>
              <p:txBody>
                <a:bodyPr lIns="82124" tIns="41061" rIns="82124" bIns="41061" anchor="ctr"/>
                <a:lstStyle/>
                <a:p>
                  <a:endParaRPr lang="en-US"/>
                </a:p>
              </p:txBody>
            </p:sp>
            <p:sp>
              <p:nvSpPr>
                <p:cNvPr id="126" name="Freeform 17"/>
                <p:cNvSpPr>
                  <a:spLocks/>
                </p:cNvSpPr>
                <p:nvPr/>
              </p:nvSpPr>
              <p:spPr bwMode="auto">
                <a:xfrm>
                  <a:off x="7313613" y="3325813"/>
                  <a:ext cx="1365250" cy="2365375"/>
                </a:xfrm>
                <a:custGeom>
                  <a:avLst/>
                  <a:gdLst/>
                  <a:ahLst/>
                  <a:cxnLst>
                    <a:cxn ang="0">
                      <a:pos x="860" y="0"/>
                    </a:cxn>
                    <a:cxn ang="0">
                      <a:pos x="860" y="992"/>
                    </a:cxn>
                    <a:cxn ang="0">
                      <a:pos x="0" y="1490"/>
                    </a:cxn>
                    <a:cxn ang="0">
                      <a:pos x="0" y="496"/>
                    </a:cxn>
                    <a:cxn ang="0">
                      <a:pos x="860" y="0"/>
                    </a:cxn>
                  </a:cxnLst>
                  <a:rect l="0" t="0" r="r" b="b"/>
                  <a:pathLst>
                    <a:path w="860" h="1490">
                      <a:moveTo>
                        <a:pt x="860" y="0"/>
                      </a:moveTo>
                      <a:lnTo>
                        <a:pt x="860" y="992"/>
                      </a:lnTo>
                      <a:lnTo>
                        <a:pt x="0" y="1490"/>
                      </a:lnTo>
                      <a:lnTo>
                        <a:pt x="0" y="496"/>
                      </a:lnTo>
                      <a:lnTo>
                        <a:pt x="860" y="0"/>
                      </a:lnTo>
                      <a:close/>
                    </a:path>
                  </a:pathLst>
                </a:custGeom>
                <a:gradFill flip="none" rotWithShape="1">
                  <a:gsLst>
                    <a:gs pos="0">
                      <a:srgbClr val="0199A1"/>
                    </a:gs>
                    <a:gs pos="100000">
                      <a:srgbClr val="015E63"/>
                    </a:gs>
                  </a:gsLst>
                  <a:path path="circle">
                    <a:fillToRect r="100000" b="100000"/>
                  </a:path>
                  <a:tileRect l="-100000" t="-100000"/>
                </a:gradFill>
                <a:ln w="9525" cap="flat" cmpd="sng" algn="ctr">
                  <a:solidFill>
                    <a:srgbClr val="048C89"/>
                  </a:solidFill>
                  <a:prstDash val="solid"/>
                  <a:round/>
                  <a:headEnd type="none" w="med" len="med"/>
                  <a:tailEnd type="none" w="med" len="med"/>
                </a:ln>
                <a:effectLst>
                  <a:outerShdw blurRad="38100" dist="25400" dir="5400000" algn="ctr" rotWithShape="0">
                    <a:srgbClr val="000000">
                      <a:alpha val="27000"/>
                    </a:srgbClr>
                  </a:outerShdw>
                </a:effectLst>
              </p:spPr>
              <p:txBody>
                <a:bodyPr lIns="82124" tIns="41061" rIns="82124" bIns="41061" anchor="ctr"/>
                <a:lstStyle/>
                <a:p>
                  <a:pPr algn="ctr" defTabSz="814388">
                    <a:lnSpc>
                      <a:spcPct val="90000"/>
                    </a:lnSpc>
                    <a:defRPr/>
                  </a:pPr>
                  <a:endParaRPr lang="en-US" sz="2400" dirty="0">
                    <a:ea typeface="+mn-ea"/>
                  </a:endParaRPr>
                </a:p>
              </p:txBody>
            </p:sp>
          </p:grpSp>
          <p:grpSp>
            <p:nvGrpSpPr>
              <p:cNvPr id="127" name="Group 51"/>
              <p:cNvGrpSpPr>
                <a:grpSpLocks/>
              </p:cNvGrpSpPr>
              <p:nvPr/>
            </p:nvGrpSpPr>
            <p:grpSpPr bwMode="auto">
              <a:xfrm>
                <a:off x="3694112" y="3187700"/>
                <a:ext cx="2251076" cy="2503488"/>
                <a:chOff x="3216276" y="2535238"/>
                <a:chExt cx="2728913" cy="3155950"/>
              </a:xfrm>
            </p:grpSpPr>
            <p:sp>
              <p:nvSpPr>
                <p:cNvPr id="128" name="Freeform 18"/>
                <p:cNvSpPr>
                  <a:spLocks/>
                </p:cNvSpPr>
                <p:nvPr/>
              </p:nvSpPr>
              <p:spPr bwMode="auto">
                <a:xfrm>
                  <a:off x="3216276" y="2535238"/>
                  <a:ext cx="2728913" cy="1577975"/>
                </a:xfrm>
                <a:custGeom>
                  <a:avLst/>
                  <a:gdLst>
                    <a:gd name="T0" fmla="*/ 0 w 1719"/>
                    <a:gd name="T1" fmla="*/ 498 h 994"/>
                    <a:gd name="T2" fmla="*/ 860 w 1719"/>
                    <a:gd name="T3" fmla="*/ 0 h 994"/>
                    <a:gd name="T4" fmla="*/ 1719 w 1719"/>
                    <a:gd name="T5" fmla="*/ 498 h 994"/>
                    <a:gd name="T6" fmla="*/ 860 w 1719"/>
                    <a:gd name="T7" fmla="*/ 994 h 994"/>
                    <a:gd name="T8" fmla="*/ 0 w 1719"/>
                    <a:gd name="T9" fmla="*/ 498 h 9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9" h="994">
                      <a:moveTo>
                        <a:pt x="0" y="498"/>
                      </a:moveTo>
                      <a:lnTo>
                        <a:pt x="860" y="0"/>
                      </a:lnTo>
                      <a:lnTo>
                        <a:pt x="1719" y="498"/>
                      </a:lnTo>
                      <a:lnTo>
                        <a:pt x="860" y="994"/>
                      </a:lnTo>
                      <a:lnTo>
                        <a:pt x="0" y="498"/>
                      </a:lnTo>
                      <a:close/>
                    </a:path>
                  </a:pathLst>
                </a:custGeom>
                <a:gradFill rotWithShape="0">
                  <a:gsLst>
                    <a:gs pos="0">
                      <a:srgbClr val="093667"/>
                    </a:gs>
                    <a:gs pos="99001">
                      <a:srgbClr val="0D4F97"/>
                    </a:gs>
                    <a:gs pos="100000">
                      <a:srgbClr val="0D4F97"/>
                    </a:gs>
                  </a:gsLst>
                  <a:lin ang="5400000" scaled="1"/>
                </a:gradFill>
                <a:ln w="9525" cap="flat" cmpd="sng">
                  <a:solidFill>
                    <a:srgbClr val="013253"/>
                  </a:solidFill>
                  <a:prstDash val="solid"/>
                  <a:round/>
                  <a:headEnd type="none" w="med" len="med"/>
                  <a:tailEnd type="none" w="med" len="med"/>
                </a:ln>
              </p:spPr>
              <p:txBody>
                <a:bodyPr lIns="82124" tIns="41061" rIns="82124" bIns="41061" anchor="ctr"/>
                <a:lstStyle/>
                <a:p>
                  <a:pPr algn="ctr"/>
                  <a:r>
                    <a:rPr lang="en-US" sz="2000" dirty="0">
                      <a:solidFill>
                        <a:srgbClr val="FFFFFF"/>
                      </a:solidFill>
                      <a:latin typeface="+mj-lt"/>
                    </a:rPr>
                    <a:t>Propriety</a:t>
                  </a:r>
                </a:p>
              </p:txBody>
            </p:sp>
            <p:sp>
              <p:nvSpPr>
                <p:cNvPr id="129" name="Freeform 19"/>
                <p:cNvSpPr>
                  <a:spLocks/>
                </p:cNvSpPr>
                <p:nvPr/>
              </p:nvSpPr>
              <p:spPr bwMode="auto">
                <a:xfrm>
                  <a:off x="3216276" y="3325813"/>
                  <a:ext cx="1365250" cy="2365375"/>
                </a:xfrm>
                <a:custGeom>
                  <a:avLst/>
                  <a:gdLst>
                    <a:gd name="T0" fmla="*/ 0 w 860"/>
                    <a:gd name="T1" fmla="*/ 0 h 1490"/>
                    <a:gd name="T2" fmla="*/ 0 w 860"/>
                    <a:gd name="T3" fmla="*/ 992 h 1490"/>
                    <a:gd name="T4" fmla="*/ 860 w 860"/>
                    <a:gd name="T5" fmla="*/ 1490 h 1490"/>
                    <a:gd name="T6" fmla="*/ 860 w 860"/>
                    <a:gd name="T7" fmla="*/ 496 h 1490"/>
                    <a:gd name="T8" fmla="*/ 0 w 860"/>
                    <a:gd name="T9" fmla="*/ 0 h 1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1490">
                      <a:moveTo>
                        <a:pt x="0" y="0"/>
                      </a:moveTo>
                      <a:lnTo>
                        <a:pt x="0" y="992"/>
                      </a:lnTo>
                      <a:lnTo>
                        <a:pt x="860" y="1490"/>
                      </a:lnTo>
                      <a:lnTo>
                        <a:pt x="860" y="496"/>
                      </a:lnTo>
                      <a:lnTo>
                        <a:pt x="0" y="0"/>
                      </a:lnTo>
                      <a:close/>
                    </a:path>
                  </a:pathLst>
                </a:custGeom>
                <a:solidFill>
                  <a:srgbClr val="093667"/>
                </a:solidFill>
                <a:ln w="9525" cap="flat" cmpd="sng">
                  <a:solidFill>
                    <a:srgbClr val="013253"/>
                  </a:solidFill>
                  <a:prstDash val="solid"/>
                  <a:round/>
                  <a:headEnd type="none" w="med" len="med"/>
                  <a:tailEnd type="none" w="med" len="med"/>
                </a:ln>
                <a:effectLst>
                  <a:outerShdw blurRad="38100" dist="25400" dir="5400000" algn="t" rotWithShape="0">
                    <a:srgbClr val="000000">
                      <a:alpha val="26999"/>
                    </a:srgbClr>
                  </a:outerShdw>
                </a:effectLst>
              </p:spPr>
              <p:txBody>
                <a:bodyPr lIns="82124" tIns="41061" rIns="82124" bIns="41061" anchor="ctr"/>
                <a:lstStyle/>
                <a:p>
                  <a:endParaRPr lang="en-US"/>
                </a:p>
              </p:txBody>
            </p:sp>
            <p:sp>
              <p:nvSpPr>
                <p:cNvPr id="130" name="Freeform 20"/>
                <p:cNvSpPr>
                  <a:spLocks/>
                </p:cNvSpPr>
                <p:nvPr/>
              </p:nvSpPr>
              <p:spPr bwMode="auto">
                <a:xfrm>
                  <a:off x="4581526" y="3325813"/>
                  <a:ext cx="1363663" cy="2365375"/>
                </a:xfrm>
                <a:custGeom>
                  <a:avLst/>
                  <a:gdLst/>
                  <a:ahLst/>
                  <a:cxnLst>
                    <a:cxn ang="0">
                      <a:pos x="859" y="0"/>
                    </a:cxn>
                    <a:cxn ang="0">
                      <a:pos x="859" y="992"/>
                    </a:cxn>
                    <a:cxn ang="0">
                      <a:pos x="0" y="1490"/>
                    </a:cxn>
                    <a:cxn ang="0">
                      <a:pos x="2" y="496"/>
                    </a:cxn>
                    <a:cxn ang="0">
                      <a:pos x="859" y="0"/>
                    </a:cxn>
                  </a:cxnLst>
                  <a:rect l="0" t="0" r="r" b="b"/>
                  <a:pathLst>
                    <a:path w="859" h="1490">
                      <a:moveTo>
                        <a:pt x="859" y="0"/>
                      </a:moveTo>
                      <a:lnTo>
                        <a:pt x="859" y="992"/>
                      </a:lnTo>
                      <a:lnTo>
                        <a:pt x="0" y="1490"/>
                      </a:lnTo>
                      <a:lnTo>
                        <a:pt x="2" y="496"/>
                      </a:lnTo>
                      <a:lnTo>
                        <a:pt x="859" y="0"/>
                      </a:lnTo>
                      <a:close/>
                    </a:path>
                  </a:pathLst>
                </a:custGeom>
                <a:gradFill flip="none" rotWithShape="1">
                  <a:gsLst>
                    <a:gs pos="0">
                      <a:srgbClr val="093667"/>
                    </a:gs>
                    <a:gs pos="100000">
                      <a:srgbClr val="011E39"/>
                    </a:gs>
                  </a:gsLst>
                  <a:path path="circle">
                    <a:fillToRect r="100000" b="100000"/>
                  </a:path>
                  <a:tileRect l="-100000" t="-100000"/>
                </a:gradFill>
                <a:ln>
                  <a:solidFill>
                    <a:srgbClr val="013253"/>
                  </a:solidFill>
                </a:ln>
                <a:effectLst>
                  <a:outerShdw blurRad="38100" dist="25400" dir="5400000" algn="ctr" rotWithShape="0">
                    <a:srgbClr val="000000">
                      <a:alpha val="27000"/>
                    </a:srgbClr>
                  </a:outerShdw>
                </a:effectLst>
              </p:spPr>
              <p:txBody>
                <a:bodyPr/>
                <a:lstStyle/>
                <a:p>
                  <a:pPr eaLnBrk="1" fontAlgn="auto" hangingPunct="1">
                    <a:spcBef>
                      <a:spcPts val="0"/>
                    </a:spcBef>
                    <a:spcAft>
                      <a:spcPts val="0"/>
                    </a:spcAft>
                    <a:defRPr/>
                  </a:pPr>
                  <a:endParaRPr lang="en-US" dirty="0">
                    <a:latin typeface="+mn-lt"/>
                    <a:ea typeface="+mn-ea"/>
                  </a:endParaRPr>
                </a:p>
              </p:txBody>
            </p:sp>
          </p:grpSp>
        </p:grpSp>
      </p:grpSp>
      <p:sp>
        <p:nvSpPr>
          <p:cNvPr id="141" name="Content Placeholder 34"/>
          <p:cNvSpPr>
            <a:spLocks noGrp="1"/>
          </p:cNvSpPr>
          <p:nvPr>
            <p:ph idx="13"/>
          </p:nvPr>
        </p:nvSpPr>
        <p:spPr>
          <a:xfrm>
            <a:off x="7059985" y="4724400"/>
            <a:ext cx="1523417" cy="2197100"/>
          </a:xfrm>
        </p:spPr>
        <p:txBody>
          <a:bodyPr/>
          <a:lstStyle/>
          <a:p>
            <a:pPr lvl="2">
              <a:lnSpc>
                <a:spcPct val="100000"/>
              </a:lnSpc>
              <a:spcBef>
                <a:spcPts val="0"/>
              </a:spcBef>
              <a:spcAft>
                <a:spcPts val="0"/>
              </a:spcAft>
            </a:pPr>
            <a:r>
              <a:rPr lang="en-US" sz="1400" i="1" dirty="0">
                <a:solidFill>
                  <a:srgbClr val="686868"/>
                </a:solidFill>
                <a:latin typeface="+mn-lt"/>
              </a:rPr>
              <a:t>Accountability</a:t>
            </a:r>
            <a:r>
              <a:rPr lang="en-US" sz="1400" dirty="0">
                <a:solidFill>
                  <a:srgbClr val="686868"/>
                </a:solidFill>
              </a:rPr>
              <a:t> </a:t>
            </a:r>
            <a:endParaRPr lang="en-US" dirty="0">
              <a:solidFill>
                <a:srgbClr val="686868"/>
              </a:solidFill>
            </a:endParaRPr>
          </a:p>
          <a:p>
            <a:pPr lvl="2">
              <a:lnSpc>
                <a:spcPct val="100000"/>
              </a:lnSpc>
              <a:spcBef>
                <a:spcPts val="0"/>
              </a:spcBef>
              <a:spcAft>
                <a:spcPts val="0"/>
              </a:spcAft>
            </a:pPr>
            <a:endParaRPr lang="en-US" dirty="0">
              <a:solidFill>
                <a:srgbClr val="686868"/>
              </a:solidFill>
            </a:endParaRPr>
          </a:p>
          <a:p>
            <a:pPr lvl="2">
              <a:lnSpc>
                <a:spcPct val="100000"/>
              </a:lnSpc>
              <a:spcBef>
                <a:spcPts val="0"/>
              </a:spcBef>
              <a:spcAft>
                <a:spcPts val="0"/>
              </a:spcAft>
            </a:pPr>
            <a:r>
              <a:rPr lang="en-US" dirty="0">
                <a:solidFill>
                  <a:srgbClr val="686868"/>
                </a:solidFill>
              </a:rPr>
              <a:t>The way in which evaluation and meta-evaluation focus on improvement and transparency in processes and products</a:t>
            </a:r>
          </a:p>
          <a:p>
            <a:pPr lvl="2">
              <a:lnSpc>
                <a:spcPct val="100000"/>
              </a:lnSpc>
              <a:spcBef>
                <a:spcPts val="0"/>
              </a:spcBef>
              <a:spcAft>
                <a:spcPts val="0"/>
              </a:spcAft>
            </a:pPr>
            <a:endParaRPr lang="en-US" sz="1400" dirty="0">
              <a:solidFill>
                <a:srgbClr val="686868"/>
              </a:solidFill>
            </a:endParaRPr>
          </a:p>
        </p:txBody>
      </p:sp>
      <p:sp>
        <p:nvSpPr>
          <p:cNvPr id="32" name="Text Placeholder 2"/>
          <p:cNvSpPr>
            <a:spLocks noGrp="1"/>
          </p:cNvSpPr>
          <p:nvPr>
            <p:ph type="body" idx="10"/>
          </p:nvPr>
        </p:nvSpPr>
        <p:spPr>
          <a:xfrm>
            <a:off x="459580" y="982198"/>
            <a:ext cx="8227220" cy="536519"/>
          </a:xfrm>
        </p:spPr>
        <p:txBody>
          <a:bodyPr/>
          <a:lstStyle/>
          <a:p>
            <a:r>
              <a:rPr lang="en-US" dirty="0"/>
              <a:t>An additional framework we found useful was the American Evaluation Association (AEA) standards, competencies, and ethical principles. Our thinking benefited from considering alignment of the AEA standards with culturally responsive evaluation, given TAACCCT’s focus on reaching underserved student populations.</a:t>
            </a:r>
          </a:p>
        </p:txBody>
      </p:sp>
    </p:spTree>
    <p:extLst>
      <p:ext uri="{BB962C8B-B14F-4D97-AF65-F5344CB8AC3E}">
        <p14:creationId xmlns:p14="http://schemas.microsoft.com/office/powerpoint/2010/main" val="402544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Review Results</a:t>
            </a:r>
          </a:p>
        </p:txBody>
      </p:sp>
      <p:sp>
        <p:nvSpPr>
          <p:cNvPr id="4" name="Text Placeholder 3"/>
          <p:cNvSpPr>
            <a:spLocks noGrp="1"/>
          </p:cNvSpPr>
          <p:nvPr>
            <p:ph type="body" idx="10"/>
          </p:nvPr>
        </p:nvSpPr>
        <p:spPr/>
        <p:txBody>
          <a:bodyPr/>
          <a:lstStyle/>
          <a:p>
            <a:r>
              <a:rPr lang="en-US" dirty="0"/>
              <a:t>Our team conducted its initial review of third-party evaluation </a:t>
            </a:r>
            <a:r>
              <a:rPr lang="en-US" dirty="0" smtClean="0"/>
              <a:t>studie</a:t>
            </a:r>
            <a:r>
              <a:rPr lang="en-US" dirty="0" smtClean="0"/>
              <a:t>s </a:t>
            </a:r>
            <a:r>
              <a:rPr lang="en-US" dirty="0"/>
              <a:t>between August 2018 and January 2019. Two team members independently reviewed the studies using a rubric that called for rating each evaluation study on the existence and form of rigorous design, usually QED, as well as the relative quality of a theory of change, implementation of programs and strategies, and relationships between implementation and outcomes or impact results.</a:t>
            </a:r>
          </a:p>
        </p:txBody>
      </p:sp>
      <p:sp>
        <p:nvSpPr>
          <p:cNvPr id="7" name="Content Placeholder 6"/>
          <p:cNvSpPr>
            <a:spLocks noGrp="1"/>
          </p:cNvSpPr>
          <p:nvPr>
            <p:ph idx="13"/>
          </p:nvPr>
        </p:nvSpPr>
        <p:spPr>
          <a:xfrm>
            <a:off x="5485185" y="2717800"/>
            <a:ext cx="1523417" cy="3681411"/>
          </a:xfrm>
        </p:spPr>
        <p:txBody>
          <a:bodyPr/>
          <a:lstStyle/>
          <a:p>
            <a:r>
              <a:rPr lang="en-US" dirty="0"/>
              <a:t>Implementation</a:t>
            </a:r>
          </a:p>
          <a:p>
            <a:r>
              <a:rPr lang="en-US" sz="1100" i="0" dirty="0">
                <a:solidFill>
                  <a:srgbClr val="686868"/>
                </a:solidFill>
                <a:latin typeface="+mj-lt"/>
              </a:rPr>
              <a:t>Team member ratings of the relative quality of implementation averaged 3.0 on a 5-point scale. Nearly 100 reports were rated over 3.0, with most between 3.0 and 4.0. The distribution of results shows variation but nearly half of all studies provided valuable information on implementation.</a:t>
            </a:r>
          </a:p>
        </p:txBody>
      </p:sp>
      <p:sp>
        <p:nvSpPr>
          <p:cNvPr id="8" name="Content Placeholder 7"/>
          <p:cNvSpPr>
            <a:spLocks noGrp="1"/>
          </p:cNvSpPr>
          <p:nvPr>
            <p:ph idx="14"/>
          </p:nvPr>
        </p:nvSpPr>
        <p:spPr>
          <a:xfrm>
            <a:off x="7161002" y="2705100"/>
            <a:ext cx="1523417" cy="3694111"/>
          </a:xfrm>
        </p:spPr>
        <p:txBody>
          <a:bodyPr/>
          <a:lstStyle/>
          <a:p>
            <a:r>
              <a:rPr lang="en-US" dirty="0"/>
              <a:t>Results</a:t>
            </a:r>
          </a:p>
          <a:p>
            <a:r>
              <a:rPr lang="en-US" sz="1100" i="0" dirty="0">
                <a:solidFill>
                  <a:srgbClr val="686868"/>
                </a:solidFill>
                <a:latin typeface="+mj-lt"/>
              </a:rPr>
              <a:t>This rating scale focused on the potential linkage between implementation evidence and outcomes results, with an average rating of 2.8 on a 5-point scale. Most studies were rated between 2.0 and 3.0, suggesting weaker evidence of potential impact.</a:t>
            </a:r>
          </a:p>
        </p:txBody>
      </p:sp>
      <p:sp>
        <p:nvSpPr>
          <p:cNvPr id="12" name="Content Placeholder 5"/>
          <p:cNvSpPr>
            <a:spLocks noGrp="1"/>
          </p:cNvSpPr>
          <p:nvPr>
            <p:ph idx="12"/>
          </p:nvPr>
        </p:nvSpPr>
        <p:spPr>
          <a:xfrm>
            <a:off x="3746500" y="2705100"/>
            <a:ext cx="1522413" cy="3681413"/>
          </a:xfrm>
        </p:spPr>
        <p:txBody>
          <a:bodyPr/>
          <a:lstStyle/>
          <a:p>
            <a:r>
              <a:rPr lang="en-US" dirty="0"/>
              <a:t>Theory of Change </a:t>
            </a:r>
            <a:endParaRPr lang="en-US" sz="1100" dirty="0">
              <a:solidFill>
                <a:schemeClr val="tx1"/>
              </a:solidFill>
            </a:endParaRPr>
          </a:p>
          <a:p>
            <a:r>
              <a:rPr lang="en-US" sz="1100" i="0" dirty="0">
                <a:solidFill>
                  <a:srgbClr val="686868"/>
                </a:solidFill>
                <a:latin typeface="+mj-lt"/>
              </a:rPr>
              <a:t>The reports varied in the explicit presentation of a theory of change or logic model. Overall, our team gave the reports a 2.3 on a 5-point scale. This distribution of ratings is skewed to the lower end of the scale because a substantial number of reports did not include a theory of change.</a:t>
            </a:r>
          </a:p>
        </p:txBody>
      </p:sp>
      <p:sp>
        <p:nvSpPr>
          <p:cNvPr id="13" name="Content Placeholder 5"/>
          <p:cNvSpPr>
            <a:spLocks noGrp="1"/>
          </p:cNvSpPr>
          <p:nvPr>
            <p:ph idx="12"/>
          </p:nvPr>
        </p:nvSpPr>
        <p:spPr>
          <a:xfrm>
            <a:off x="1905000" y="2717800"/>
            <a:ext cx="1522413" cy="3681413"/>
          </a:xfrm>
        </p:spPr>
        <p:txBody>
          <a:bodyPr/>
          <a:lstStyle/>
          <a:p>
            <a:r>
              <a:rPr lang="en-US" dirty="0"/>
              <a:t>QED </a:t>
            </a:r>
          </a:p>
          <a:p>
            <a:r>
              <a:rPr lang="en-US" sz="1100" i="0" dirty="0">
                <a:solidFill>
                  <a:srgbClr val="686868"/>
                </a:solidFill>
                <a:latin typeface="+mj-lt"/>
              </a:rPr>
              <a:t>Our initial review produced a count of 93 round </a:t>
            </a:r>
            <a:r>
              <a:rPr lang="en-US" sz="1100" i="0" dirty="0" smtClean="0">
                <a:solidFill>
                  <a:srgbClr val="686868"/>
                </a:solidFill>
                <a:latin typeface="+mj-lt"/>
              </a:rPr>
              <a:t>2-4 </a:t>
            </a:r>
            <a:r>
              <a:rPr lang="en-US" sz="1100" i="0" dirty="0">
                <a:solidFill>
                  <a:srgbClr val="686868"/>
                </a:solidFill>
                <a:latin typeface="+mj-lt"/>
              </a:rPr>
              <a:t>evaluations that provided substantial evidence of a QED study. Another 50 evaluations described comparison studies that could potentially be QED and therefore advanced to the next stage of the meta-analysis.</a:t>
            </a:r>
          </a:p>
        </p:txBody>
      </p:sp>
    </p:spTree>
    <p:extLst>
      <p:ext uri="{BB962C8B-B14F-4D97-AF65-F5344CB8AC3E}">
        <p14:creationId xmlns:p14="http://schemas.microsoft.com/office/powerpoint/2010/main" val="200169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a:endCxn id="6" idx="1"/>
          </p:cNvCxnSpPr>
          <p:nvPr/>
        </p:nvCxnSpPr>
        <p:spPr>
          <a:xfrm>
            <a:off x="4724400" y="3479800"/>
            <a:ext cx="1153576" cy="1066382"/>
          </a:xfrm>
          <a:prstGeom prst="line">
            <a:avLst/>
          </a:prstGeom>
          <a:ln w="19050" cmpd="sng">
            <a:solidFill>
              <a:srgbClr val="2D2D2A"/>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5207000" y="2463800"/>
            <a:ext cx="647701" cy="1270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5880100" y="1981200"/>
            <a:ext cx="2959100" cy="4102100"/>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mj-lt"/>
            </a:endParaRPr>
          </a:p>
        </p:txBody>
      </p:sp>
      <p:sp>
        <p:nvSpPr>
          <p:cNvPr id="2" name="Title 1"/>
          <p:cNvSpPr>
            <a:spLocks noGrp="1"/>
          </p:cNvSpPr>
          <p:nvPr>
            <p:ph type="title"/>
          </p:nvPr>
        </p:nvSpPr>
        <p:spPr/>
        <p:txBody>
          <a:bodyPr>
            <a:normAutofit/>
          </a:bodyPr>
          <a:lstStyle/>
          <a:p>
            <a:r>
              <a:rPr lang="en-US" dirty="0"/>
              <a:t>Phases of meta-analysis Review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9972176"/>
              </p:ext>
            </p:extLst>
          </p:nvPr>
        </p:nvGraphicFramePr>
        <p:xfrm>
          <a:off x="457201" y="1752600"/>
          <a:ext cx="518797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877976" y="4153767"/>
            <a:ext cx="3051923" cy="784830"/>
          </a:xfrm>
          <a:prstGeom prst="rect">
            <a:avLst/>
          </a:prstGeom>
          <a:noFill/>
        </p:spPr>
        <p:txBody>
          <a:bodyPr wrap="square" rtlCol="0">
            <a:spAutoFit/>
          </a:bodyPr>
          <a:lstStyle/>
          <a:p>
            <a:r>
              <a:rPr lang="en-US" sz="1500" b="1" dirty="0"/>
              <a:t>Phase Three: </a:t>
            </a:r>
            <a:r>
              <a:rPr lang="en-US" sz="1500" dirty="0"/>
              <a:t>77 studies eliminated due to absence of rigorous (QED) design</a:t>
            </a:r>
          </a:p>
        </p:txBody>
      </p:sp>
      <p:sp>
        <p:nvSpPr>
          <p:cNvPr id="7" name="TextBox 6"/>
          <p:cNvSpPr txBox="1"/>
          <p:nvPr/>
        </p:nvSpPr>
        <p:spPr>
          <a:xfrm>
            <a:off x="5890677" y="3080951"/>
            <a:ext cx="2863748" cy="784830"/>
          </a:xfrm>
          <a:prstGeom prst="rect">
            <a:avLst/>
          </a:prstGeom>
          <a:noFill/>
        </p:spPr>
        <p:txBody>
          <a:bodyPr wrap="square" rtlCol="0">
            <a:spAutoFit/>
          </a:bodyPr>
          <a:lstStyle/>
          <a:p>
            <a:r>
              <a:rPr lang="en-US" sz="1500" b="1" dirty="0"/>
              <a:t>Phase Two: </a:t>
            </a:r>
            <a:r>
              <a:rPr lang="en-US" sz="1500" dirty="0"/>
              <a:t>73 studies eliminated due to descriptive analysis only</a:t>
            </a:r>
          </a:p>
        </p:txBody>
      </p:sp>
      <p:sp>
        <p:nvSpPr>
          <p:cNvPr id="8" name="TextBox 7"/>
          <p:cNvSpPr txBox="1"/>
          <p:nvPr/>
        </p:nvSpPr>
        <p:spPr>
          <a:xfrm>
            <a:off x="5882183" y="5150101"/>
            <a:ext cx="2618242" cy="784830"/>
          </a:xfrm>
          <a:prstGeom prst="rect">
            <a:avLst/>
          </a:prstGeom>
          <a:noFill/>
        </p:spPr>
        <p:txBody>
          <a:bodyPr wrap="square" rtlCol="0">
            <a:spAutoFit/>
          </a:bodyPr>
          <a:lstStyle/>
          <a:p>
            <a:r>
              <a:rPr lang="en-US" sz="1500" b="1" dirty="0"/>
              <a:t>Phase Four: </a:t>
            </a:r>
            <a:r>
              <a:rPr lang="en-US" sz="1500" dirty="0"/>
              <a:t>30 studies  excluded due to unclear or incomplete statistics</a:t>
            </a:r>
          </a:p>
        </p:txBody>
      </p:sp>
      <p:cxnSp>
        <p:nvCxnSpPr>
          <p:cNvPr id="12" name="Straight Arrow Connector 11"/>
          <p:cNvCxnSpPr>
            <a:stCxn id="7" idx="1"/>
          </p:cNvCxnSpPr>
          <p:nvPr/>
        </p:nvCxnSpPr>
        <p:spPr>
          <a:xfrm flipH="1">
            <a:off x="4610100" y="3473366"/>
            <a:ext cx="1280577" cy="6434"/>
          </a:xfrm>
          <a:prstGeom prst="straightConnector1">
            <a:avLst/>
          </a:prstGeom>
          <a:ln w="19050" cmpd="sng">
            <a:solidFill>
              <a:srgbClr val="2D2D2A"/>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1"/>
          </p:cNvCxnSpPr>
          <p:nvPr/>
        </p:nvCxnSpPr>
        <p:spPr>
          <a:xfrm flipH="1" flipV="1">
            <a:off x="4038600" y="4508500"/>
            <a:ext cx="1839376" cy="37682"/>
          </a:xfrm>
          <a:prstGeom prst="straightConnector1">
            <a:avLst/>
          </a:prstGeom>
          <a:ln w="19050" cmpd="sng">
            <a:solidFill>
              <a:srgbClr val="2D2D2A"/>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3556000" y="5422900"/>
            <a:ext cx="2298700" cy="12700"/>
          </a:xfrm>
          <a:prstGeom prst="straightConnector1">
            <a:avLst/>
          </a:prstGeom>
          <a:ln w="19050" cmpd="sng">
            <a:solidFill>
              <a:srgbClr val="2D2D2A"/>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7" idx="1"/>
          </p:cNvCxnSpPr>
          <p:nvPr/>
        </p:nvCxnSpPr>
        <p:spPr>
          <a:xfrm>
            <a:off x="5232400" y="2476500"/>
            <a:ext cx="658277" cy="996866"/>
          </a:xfrm>
          <a:prstGeom prst="line">
            <a:avLst/>
          </a:prstGeom>
          <a:ln w="19050" cmpd="sng">
            <a:solidFill>
              <a:srgbClr val="2D2D2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02100" y="4508500"/>
            <a:ext cx="1752600" cy="914400"/>
          </a:xfrm>
          <a:prstGeom prst="line">
            <a:avLst/>
          </a:prstGeom>
          <a:ln w="19050" cmpd="sng">
            <a:solidFill>
              <a:srgbClr val="2D2D2A"/>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03377" y="2230051"/>
            <a:ext cx="2885023" cy="553998"/>
          </a:xfrm>
          <a:prstGeom prst="rect">
            <a:avLst/>
          </a:prstGeom>
          <a:noFill/>
        </p:spPr>
        <p:txBody>
          <a:bodyPr wrap="square" rtlCol="0">
            <a:spAutoFit/>
          </a:bodyPr>
          <a:lstStyle/>
          <a:p>
            <a:r>
              <a:rPr lang="en-US" sz="1500" b="1" dirty="0"/>
              <a:t>Phase One: </a:t>
            </a:r>
            <a:r>
              <a:rPr lang="en-US" sz="1500" dirty="0"/>
              <a:t>Acquire copies of third-party evaluation studies</a:t>
            </a:r>
          </a:p>
        </p:txBody>
      </p:sp>
      <p:sp>
        <p:nvSpPr>
          <p:cNvPr id="16" name="Text Placeholder 2"/>
          <p:cNvSpPr txBox="1">
            <a:spLocks/>
          </p:cNvSpPr>
          <p:nvPr/>
        </p:nvSpPr>
        <p:spPr>
          <a:xfrm>
            <a:off x="408780" y="956798"/>
            <a:ext cx="8227220" cy="5365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i="1" dirty="0" smtClean="0">
                <a:solidFill>
                  <a:schemeClr val="accent3"/>
                </a:solidFill>
              </a:rPr>
              <a:t>We conducted four phases of review, beginning with the total of 216 studies and narrowing to the final set of 36 studies included in the meta-analysis</a:t>
            </a:r>
            <a:r>
              <a:rPr lang="en-US" i="1" dirty="0" smtClean="0">
                <a:solidFill>
                  <a:schemeClr val="accent3"/>
                </a:solidFill>
              </a:rPr>
              <a:t>.</a:t>
            </a:r>
            <a:endParaRPr lang="en-US" i="1" dirty="0">
              <a:solidFill>
                <a:schemeClr val="accent3"/>
              </a:solidFill>
            </a:endParaRPr>
          </a:p>
        </p:txBody>
      </p:sp>
    </p:spTree>
    <p:extLst>
      <p:ext uri="{BB962C8B-B14F-4D97-AF65-F5344CB8AC3E}">
        <p14:creationId xmlns:p14="http://schemas.microsoft.com/office/powerpoint/2010/main" val="275759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META-ANALYSIS RESULTS</a:t>
            </a:r>
          </a:p>
        </p:txBody>
      </p:sp>
      <p:graphicFrame>
        <p:nvGraphicFramePr>
          <p:cNvPr id="97" name="Table 96"/>
          <p:cNvGraphicFramePr>
            <a:graphicFrameLocks noGrp="1"/>
          </p:cNvGraphicFramePr>
          <p:nvPr>
            <p:extLst>
              <p:ext uri="{D42A27DB-BD31-4B8C-83A1-F6EECF244321}">
                <p14:modId xmlns:p14="http://schemas.microsoft.com/office/powerpoint/2010/main" val="2727371295"/>
              </p:ext>
            </p:extLst>
          </p:nvPr>
        </p:nvGraphicFramePr>
        <p:xfrm>
          <a:off x="1130300" y="4406900"/>
          <a:ext cx="6718300" cy="2047241"/>
        </p:xfrm>
        <a:graphic>
          <a:graphicData uri="http://schemas.openxmlformats.org/drawingml/2006/table">
            <a:tbl>
              <a:tblPr firstRow="1" bandRow="1">
                <a:tableStyleId>{5C22544A-7EE6-4342-B048-85BDC9FD1C3A}</a:tableStyleId>
              </a:tblPr>
              <a:tblGrid>
                <a:gridCol w="3359150">
                  <a:extLst>
                    <a:ext uri="{9D8B030D-6E8A-4147-A177-3AD203B41FA5}">
                      <a16:colId xmlns:a16="http://schemas.microsoft.com/office/drawing/2014/main" val="20000"/>
                    </a:ext>
                  </a:extLst>
                </a:gridCol>
                <a:gridCol w="3359150">
                  <a:extLst>
                    <a:ext uri="{9D8B030D-6E8A-4147-A177-3AD203B41FA5}">
                      <a16:colId xmlns:a16="http://schemas.microsoft.com/office/drawing/2014/main" val="20001"/>
                    </a:ext>
                  </a:extLst>
                </a:gridCol>
              </a:tblGrid>
              <a:tr h="313156">
                <a:tc gridSpan="2">
                  <a:txBody>
                    <a:bodyPr/>
                    <a:lstStyle/>
                    <a:p>
                      <a:pPr marL="0" marR="0" lvl="2" indent="0" algn="ctr" defTabSz="914400" rtl="0" eaLnBrk="1" fontAlgn="auto" latinLnBrk="0" hangingPunct="1">
                        <a:lnSpc>
                          <a:spcPct val="85000"/>
                        </a:lnSpc>
                        <a:spcBef>
                          <a:spcPts val="600"/>
                        </a:spcBef>
                        <a:spcAft>
                          <a:spcPts val="600"/>
                        </a:spcAft>
                        <a:buClrTx/>
                        <a:buSzTx/>
                        <a:buFontTx/>
                        <a:buNone/>
                        <a:tabLst/>
                        <a:defRPr/>
                      </a:pPr>
                      <a:r>
                        <a:rPr lang="en-US" sz="1400" b="0" i="1" kern="1200" baseline="0" dirty="0">
                          <a:solidFill>
                            <a:schemeClr val="tx2"/>
                          </a:solidFill>
                          <a:latin typeface="+mn-lt"/>
                          <a:ea typeface="+mn-ea"/>
                          <a:cs typeface="+mn-cs"/>
                        </a:rPr>
                        <a:t>Strategies / Core Elements Implemented in Meta-Analysis Studies</a:t>
                      </a:r>
                    </a:p>
                  </a:txBody>
                  <a:tcPr anchor="ctr">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2" indent="0" algn="ctr" defTabSz="914400" rtl="0" eaLnBrk="1" fontAlgn="auto" latinLnBrk="0" hangingPunct="1">
                        <a:lnSpc>
                          <a:spcPct val="85000"/>
                        </a:lnSpc>
                        <a:spcBef>
                          <a:spcPts val="0"/>
                        </a:spcBef>
                        <a:spcAft>
                          <a:spcPts val="0"/>
                        </a:spcAft>
                        <a:buClrTx/>
                        <a:buSzTx/>
                        <a:buFontTx/>
                        <a:buNone/>
                        <a:tabLst/>
                        <a:defRPr/>
                      </a:pPr>
                      <a:endParaRPr lang="en-US" sz="1100" b="1" i="0" kern="1200" baseline="0" dirty="0">
                        <a:solidFill>
                          <a:schemeClr val="tx2"/>
                        </a:solidFill>
                        <a:latin typeface="+mj-lt"/>
                        <a:ea typeface="+mn-ea"/>
                        <a:cs typeface="+mn-cs"/>
                      </a:endParaRPr>
                    </a:p>
                  </a:txBody>
                  <a:tcPr anchor="ctr">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6817">
                <a:tc>
                  <a:txBody>
                    <a:bodyPr/>
                    <a:lstStyle/>
                    <a:p>
                      <a:pPr algn="ctr">
                        <a:spcBef>
                          <a:spcPts val="600"/>
                        </a:spcBef>
                        <a:spcAft>
                          <a:spcPts val="600"/>
                        </a:spcAft>
                      </a:pPr>
                      <a:r>
                        <a:rPr lang="en-US" sz="1100" kern="1200" dirty="0">
                          <a:solidFill>
                            <a:schemeClr val="tx1">
                              <a:lumMod val="50000"/>
                              <a:lumOff val="50000"/>
                            </a:schemeClr>
                          </a:solidFill>
                          <a:latin typeface="+mj-lt"/>
                          <a:ea typeface="+mn-ea"/>
                          <a:cs typeface="+mn-cs"/>
                        </a:rPr>
                        <a:t>Career</a:t>
                      </a:r>
                      <a:r>
                        <a:rPr lang="en-US" sz="1100" kern="1200" baseline="0" dirty="0">
                          <a:solidFill>
                            <a:schemeClr val="tx1">
                              <a:lumMod val="50000"/>
                              <a:lumOff val="50000"/>
                            </a:schemeClr>
                          </a:solidFill>
                          <a:latin typeface="+mj-lt"/>
                          <a:ea typeface="+mn-ea"/>
                          <a:cs typeface="+mn-cs"/>
                        </a:rPr>
                        <a:t> pathways</a:t>
                      </a:r>
                      <a:endParaRPr lang="en-US" sz="1100" kern="1200" dirty="0">
                        <a:solidFill>
                          <a:schemeClr val="tx1">
                            <a:lumMod val="50000"/>
                            <a:lumOff val="50000"/>
                          </a:schemeClr>
                        </a:solidFill>
                        <a:latin typeface="+mj-lt"/>
                        <a:ea typeface="+mn-ea"/>
                        <a:cs typeface="+mn-cs"/>
                      </a:endParaRPr>
                    </a:p>
                  </a:txBody>
                  <a:tcPr anchor="ctr">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gn="ctr">
                        <a:spcBef>
                          <a:spcPts val="600"/>
                        </a:spcBef>
                        <a:spcAft>
                          <a:spcPts val="600"/>
                        </a:spcAft>
                      </a:pPr>
                      <a:r>
                        <a:rPr lang="en-US" sz="1100" kern="1200" dirty="0">
                          <a:solidFill>
                            <a:schemeClr val="tx1">
                              <a:lumMod val="50000"/>
                              <a:lumOff val="50000"/>
                            </a:schemeClr>
                          </a:solidFill>
                          <a:latin typeface="+mj-lt"/>
                          <a:ea typeface="+mn-ea"/>
                          <a:cs typeface="+mn-cs"/>
                        </a:rPr>
                        <a:t>Stackable and latticed credentials</a:t>
                      </a:r>
                    </a:p>
                  </a:txBody>
                  <a:tcPr anchor="ctr">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10001"/>
                  </a:ext>
                </a:extLst>
              </a:tr>
              <a:tr h="346817">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Prior</a:t>
                      </a:r>
                      <a:r>
                        <a:rPr lang="en-US" sz="1100" kern="1200" baseline="0" dirty="0">
                          <a:solidFill>
                            <a:schemeClr val="tx1">
                              <a:lumMod val="50000"/>
                              <a:lumOff val="50000"/>
                            </a:schemeClr>
                          </a:solidFill>
                          <a:latin typeface="+mj-lt"/>
                          <a:ea typeface="+mn-ea"/>
                          <a:cs typeface="+mn-cs"/>
                        </a:rPr>
                        <a:t> </a:t>
                      </a:r>
                      <a:r>
                        <a:rPr lang="en-US" sz="1100" kern="1200" baseline="0" dirty="0" smtClean="0">
                          <a:solidFill>
                            <a:schemeClr val="tx1">
                              <a:lumMod val="50000"/>
                              <a:lumOff val="50000"/>
                            </a:schemeClr>
                          </a:solidFill>
                          <a:latin typeface="+mj-lt"/>
                          <a:ea typeface="+mn-ea"/>
                          <a:cs typeface="+mn-cs"/>
                        </a:rPr>
                        <a:t>learning </a:t>
                      </a:r>
                      <a:r>
                        <a:rPr lang="en-US" sz="1100" kern="1200" baseline="0" dirty="0">
                          <a:solidFill>
                            <a:schemeClr val="tx1">
                              <a:lumMod val="50000"/>
                              <a:lumOff val="50000"/>
                            </a:schemeClr>
                          </a:solidFill>
                          <a:latin typeface="+mj-lt"/>
                          <a:ea typeface="+mn-ea"/>
                          <a:cs typeface="+mn-cs"/>
                        </a:rPr>
                        <a:t>a</a:t>
                      </a:r>
                      <a:r>
                        <a:rPr lang="en-US" sz="1100" kern="1200" baseline="0" dirty="0" smtClean="0">
                          <a:solidFill>
                            <a:schemeClr val="tx1">
                              <a:lumMod val="50000"/>
                              <a:lumOff val="50000"/>
                            </a:schemeClr>
                          </a:solidFill>
                          <a:latin typeface="+mj-lt"/>
                          <a:ea typeface="+mn-ea"/>
                          <a:cs typeface="+mn-cs"/>
                        </a:rPr>
                        <a:t>ssessment </a:t>
                      </a:r>
                      <a:r>
                        <a:rPr lang="en-US" sz="1100" kern="1200" baseline="0" dirty="0">
                          <a:solidFill>
                            <a:schemeClr val="tx1">
                              <a:lumMod val="50000"/>
                              <a:lumOff val="50000"/>
                            </a:schemeClr>
                          </a:solidFill>
                          <a:latin typeface="+mj-lt"/>
                          <a:ea typeface="+mn-ea"/>
                          <a:cs typeface="+mn-cs"/>
                        </a:rPr>
                        <a:t>(PLA)</a:t>
                      </a:r>
                      <a:endParaRPr lang="en-US" sz="1100" kern="1200" dirty="0">
                        <a:solidFill>
                          <a:schemeClr val="tx1">
                            <a:lumMod val="50000"/>
                            <a:lumOff val="50000"/>
                          </a:schemeClr>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Comprehensive </a:t>
                      </a:r>
                      <a:r>
                        <a:rPr lang="en-US" sz="1100" kern="1200" dirty="0" smtClean="0">
                          <a:solidFill>
                            <a:schemeClr val="tx1">
                              <a:lumMod val="50000"/>
                              <a:lumOff val="50000"/>
                            </a:schemeClr>
                          </a:solidFill>
                          <a:latin typeface="+mj-lt"/>
                          <a:ea typeface="+mn-ea"/>
                          <a:cs typeface="+mn-cs"/>
                        </a:rPr>
                        <a:t>student </a:t>
                      </a:r>
                      <a:r>
                        <a:rPr lang="en-US" sz="1100" kern="1200" dirty="0">
                          <a:solidFill>
                            <a:schemeClr val="tx1">
                              <a:lumMod val="50000"/>
                              <a:lumOff val="50000"/>
                            </a:schemeClr>
                          </a:solidFill>
                          <a:latin typeface="+mj-lt"/>
                          <a:ea typeface="+mn-ea"/>
                          <a:cs typeface="+mn-cs"/>
                        </a:rPr>
                        <a:t>s</a:t>
                      </a:r>
                      <a:r>
                        <a:rPr lang="en-US" sz="1100" kern="1200" dirty="0" smtClean="0">
                          <a:solidFill>
                            <a:schemeClr val="tx1">
                              <a:lumMod val="50000"/>
                              <a:lumOff val="50000"/>
                            </a:schemeClr>
                          </a:solidFill>
                          <a:latin typeface="+mj-lt"/>
                          <a:ea typeface="+mn-ea"/>
                          <a:cs typeface="+mn-cs"/>
                        </a:rPr>
                        <a:t>upports</a:t>
                      </a:r>
                      <a:endParaRPr lang="en-US" sz="1100" kern="1200" dirty="0">
                        <a:solidFill>
                          <a:schemeClr val="tx1">
                            <a:lumMod val="50000"/>
                            <a:lumOff val="50000"/>
                          </a:schemeClr>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10002"/>
                  </a:ext>
                </a:extLst>
              </a:tr>
              <a:tr h="346817">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Career</a:t>
                      </a:r>
                      <a:r>
                        <a:rPr lang="en-US" sz="1100" kern="1200" baseline="0" dirty="0">
                          <a:solidFill>
                            <a:schemeClr val="tx1">
                              <a:lumMod val="50000"/>
                              <a:lumOff val="50000"/>
                            </a:schemeClr>
                          </a:solidFill>
                          <a:latin typeface="+mj-lt"/>
                          <a:ea typeface="+mn-ea"/>
                          <a:cs typeface="+mn-cs"/>
                        </a:rPr>
                        <a:t> and </a:t>
                      </a:r>
                      <a:r>
                        <a:rPr lang="en-US" sz="1100" kern="1200" baseline="0" dirty="0" smtClean="0">
                          <a:solidFill>
                            <a:schemeClr val="tx1">
                              <a:lumMod val="50000"/>
                              <a:lumOff val="50000"/>
                            </a:schemeClr>
                          </a:solidFill>
                          <a:latin typeface="+mj-lt"/>
                          <a:ea typeface="+mn-ea"/>
                          <a:cs typeface="+mn-cs"/>
                        </a:rPr>
                        <a:t>employment </a:t>
                      </a:r>
                      <a:r>
                        <a:rPr lang="en-US" sz="1100" kern="1200" baseline="0" dirty="0">
                          <a:solidFill>
                            <a:schemeClr val="tx1">
                              <a:lumMod val="50000"/>
                              <a:lumOff val="50000"/>
                            </a:schemeClr>
                          </a:solidFill>
                          <a:latin typeface="+mj-lt"/>
                          <a:ea typeface="+mn-ea"/>
                          <a:cs typeface="+mn-cs"/>
                        </a:rPr>
                        <a:t>s</a:t>
                      </a:r>
                      <a:r>
                        <a:rPr lang="en-US" sz="1100" kern="1200" baseline="0" dirty="0" smtClean="0">
                          <a:solidFill>
                            <a:schemeClr val="tx1">
                              <a:lumMod val="50000"/>
                              <a:lumOff val="50000"/>
                            </a:schemeClr>
                          </a:solidFill>
                          <a:latin typeface="+mj-lt"/>
                          <a:ea typeface="+mn-ea"/>
                          <a:cs typeface="+mn-cs"/>
                        </a:rPr>
                        <a:t>ervices</a:t>
                      </a:r>
                      <a:endParaRPr lang="en-US" sz="1100" kern="1200" dirty="0">
                        <a:solidFill>
                          <a:schemeClr val="tx1">
                            <a:lumMod val="50000"/>
                            <a:lumOff val="50000"/>
                          </a:schemeClr>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Online and technology-enabled learning</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10003"/>
                  </a:ext>
                </a:extLst>
              </a:tr>
              <a:tr h="346817">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Employer </a:t>
                      </a:r>
                      <a:r>
                        <a:rPr lang="en-US" sz="1100" kern="1200" dirty="0" smtClean="0">
                          <a:solidFill>
                            <a:schemeClr val="tx1">
                              <a:lumMod val="50000"/>
                              <a:lumOff val="50000"/>
                            </a:schemeClr>
                          </a:solidFill>
                          <a:latin typeface="+mj-lt"/>
                          <a:ea typeface="+mn-ea"/>
                          <a:cs typeface="+mn-cs"/>
                        </a:rPr>
                        <a:t>engagement</a:t>
                      </a:r>
                      <a:endParaRPr lang="en-US" sz="1100" kern="1200" dirty="0">
                        <a:solidFill>
                          <a:schemeClr val="tx1">
                            <a:lumMod val="50000"/>
                            <a:lumOff val="50000"/>
                          </a:schemeClr>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Public workforce partnerships</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10004"/>
                  </a:ext>
                </a:extLst>
              </a:tr>
              <a:tr h="346817">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Evaluation </a:t>
                      </a:r>
                      <a:r>
                        <a:rPr lang="en-US" sz="1100" kern="1200" dirty="0" smtClean="0">
                          <a:solidFill>
                            <a:schemeClr val="tx1">
                              <a:lumMod val="50000"/>
                              <a:lumOff val="50000"/>
                            </a:schemeClr>
                          </a:solidFill>
                          <a:latin typeface="+mj-lt"/>
                          <a:ea typeface="+mn-ea"/>
                          <a:cs typeface="+mn-cs"/>
                        </a:rPr>
                        <a:t>utilization</a:t>
                      </a:r>
                      <a:endParaRPr lang="en-US" sz="1100" kern="1200" dirty="0">
                        <a:solidFill>
                          <a:schemeClr val="tx1">
                            <a:lumMod val="50000"/>
                            <a:lumOff val="50000"/>
                          </a:schemeClr>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marL="0" marR="0" lvl="2" indent="0" algn="ctr" defTabSz="914400" rtl="0" eaLnBrk="1" fontAlgn="auto" latinLnBrk="0" hangingPunct="1">
                        <a:lnSpc>
                          <a:spcPct val="100000"/>
                        </a:lnSpc>
                        <a:spcBef>
                          <a:spcPts val="600"/>
                        </a:spcBef>
                        <a:spcAft>
                          <a:spcPts val="600"/>
                        </a:spcAft>
                        <a:buClrTx/>
                        <a:buSzTx/>
                        <a:buFontTx/>
                        <a:buNone/>
                        <a:tabLst/>
                        <a:defRPr/>
                      </a:pPr>
                      <a:r>
                        <a:rPr lang="en-US" sz="1100" kern="1200" dirty="0">
                          <a:solidFill>
                            <a:schemeClr val="tx1">
                              <a:lumMod val="50000"/>
                              <a:lumOff val="50000"/>
                            </a:schemeClr>
                          </a:solidFill>
                          <a:latin typeface="+mj-lt"/>
                          <a:ea typeface="+mn-ea"/>
                          <a:cs typeface="+mn-cs"/>
                        </a:rPr>
                        <a:t>Sustainability strategies</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952501" y="2463800"/>
            <a:ext cx="1816099" cy="1123384"/>
          </a:xfrm>
          <a:prstGeom prst="rect">
            <a:avLst/>
          </a:prstGeom>
          <a:noFill/>
        </p:spPr>
        <p:txBody>
          <a:bodyPr wrap="square" lIns="0" tIns="0" rIns="0" bIns="0" rtlCol="0">
            <a:spAutoFit/>
          </a:bodyPr>
          <a:lstStyle/>
          <a:p>
            <a:pPr algn="ctr"/>
            <a:r>
              <a:rPr lang="en-US" dirty="0">
                <a:solidFill>
                  <a:srgbClr val="FFFFFF"/>
                </a:solidFill>
                <a:latin typeface="+mj-lt"/>
              </a:rPr>
              <a:t>EDUCATION</a:t>
            </a:r>
          </a:p>
          <a:p>
            <a:pPr algn="ctr"/>
            <a:endParaRPr lang="en-US" sz="1100" dirty="0">
              <a:solidFill>
                <a:srgbClr val="FFFFFF"/>
              </a:solidFill>
              <a:latin typeface="+mj-lt"/>
            </a:endParaRPr>
          </a:p>
          <a:p>
            <a:pPr algn="ctr"/>
            <a:r>
              <a:rPr lang="en-US" sz="1100" dirty="0">
                <a:solidFill>
                  <a:srgbClr val="FFFFFF"/>
                </a:solidFill>
                <a:latin typeface="+mj-lt"/>
              </a:rPr>
              <a:t>Program Completion &amp; Credential Completion </a:t>
            </a:r>
          </a:p>
          <a:p>
            <a:pPr algn="ctr"/>
            <a:r>
              <a:rPr lang="en-US" sz="1100" dirty="0">
                <a:solidFill>
                  <a:srgbClr val="FFFFFF"/>
                </a:solidFill>
                <a:latin typeface="+mj-lt"/>
              </a:rPr>
              <a:t>Effect Size Odds </a:t>
            </a:r>
          </a:p>
          <a:p>
            <a:pPr algn="ctr"/>
            <a:r>
              <a:rPr lang="en-US" sz="1100" dirty="0">
                <a:solidFill>
                  <a:srgbClr val="FFFFFF"/>
                </a:solidFill>
                <a:latin typeface="+mj-lt"/>
              </a:rPr>
              <a:t>Ratio = 1.95, p&lt;.0001</a:t>
            </a:r>
          </a:p>
        </p:txBody>
      </p:sp>
      <p:sp>
        <p:nvSpPr>
          <p:cNvPr id="13" name="TextBox 12"/>
          <p:cNvSpPr txBox="1"/>
          <p:nvPr/>
        </p:nvSpPr>
        <p:spPr>
          <a:xfrm>
            <a:off x="6108701" y="2463800"/>
            <a:ext cx="1752600" cy="1231106"/>
          </a:xfrm>
          <a:prstGeom prst="rect">
            <a:avLst/>
          </a:prstGeom>
          <a:noFill/>
        </p:spPr>
        <p:txBody>
          <a:bodyPr wrap="square" lIns="0" tIns="0" rIns="0" bIns="0" rtlCol="0">
            <a:spAutoFit/>
          </a:bodyPr>
          <a:lstStyle/>
          <a:p>
            <a:r>
              <a:rPr lang="en-US" dirty="0">
                <a:solidFill>
                  <a:schemeClr val="bg1"/>
                </a:solidFill>
                <a:latin typeface="+mj-lt"/>
              </a:rPr>
              <a:t>EMPLOYMENT</a:t>
            </a:r>
          </a:p>
          <a:p>
            <a:endParaRPr lang="en-US" sz="1100" dirty="0">
              <a:solidFill>
                <a:srgbClr val="FFFFFF"/>
              </a:solidFill>
              <a:latin typeface="+mj-lt"/>
            </a:endParaRPr>
          </a:p>
          <a:p>
            <a:pPr algn="ctr"/>
            <a:r>
              <a:rPr lang="en-US" sz="1100" dirty="0">
                <a:solidFill>
                  <a:srgbClr val="FFFFFF"/>
                </a:solidFill>
                <a:latin typeface="+mj-lt"/>
              </a:rPr>
              <a:t>Employment &amp; Wage Change Effect Size Odds Ratio = 1.27, p&lt;.05</a:t>
            </a:r>
          </a:p>
          <a:p>
            <a:pPr algn="ctr"/>
            <a:endParaRPr lang="en-US" dirty="0">
              <a:solidFill>
                <a:schemeClr val="bg1"/>
              </a:solidFill>
              <a:latin typeface="+mj-lt"/>
            </a:endParaRPr>
          </a:p>
        </p:txBody>
      </p:sp>
      <p:sp>
        <p:nvSpPr>
          <p:cNvPr id="14" name="Text Placeholder 3"/>
          <p:cNvSpPr>
            <a:spLocks noGrp="1"/>
          </p:cNvSpPr>
          <p:nvPr>
            <p:ph type="body" idx="4294967295"/>
          </p:nvPr>
        </p:nvSpPr>
        <p:spPr>
          <a:xfrm>
            <a:off x="459580" y="867898"/>
            <a:ext cx="8227220" cy="536519"/>
          </a:xfrm>
          <a:prstGeom prst="rect">
            <a:avLst/>
          </a:prstGeom>
        </p:spPr>
        <p:txBody>
          <a:bodyPr/>
          <a:lstStyle/>
          <a:p>
            <a:r>
              <a:rPr lang="en-US" sz="1400" dirty="0"/>
              <a:t>TAACCCT had a positive impact on educational and employment outcomes, with participants twice as likely to complete program and attain credential(s) as comparison students. TAACCCT participants were also about 25% more likely to be employed and receive a wage increase as comparison students (Blume, Meza, Bragg, &amp; Love, 2019). </a:t>
            </a:r>
          </a:p>
        </p:txBody>
      </p:sp>
      <p:grpSp>
        <p:nvGrpSpPr>
          <p:cNvPr id="5" name="Group 4"/>
          <p:cNvGrpSpPr/>
          <p:nvPr/>
        </p:nvGrpSpPr>
        <p:grpSpPr>
          <a:xfrm>
            <a:off x="749300" y="2057400"/>
            <a:ext cx="7480300" cy="2247900"/>
            <a:chOff x="838200" y="1803400"/>
            <a:chExt cx="7302500" cy="2247900"/>
          </a:xfrm>
        </p:grpSpPr>
        <p:pic>
          <p:nvPicPr>
            <p:cNvPr id="16" name="Picture 15" descr="know your audien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838200" y="1803400"/>
              <a:ext cx="7302500" cy="2247900"/>
            </a:xfrm>
            <a:prstGeom prst="rect">
              <a:avLst/>
            </a:prstGeom>
          </p:spPr>
        </p:pic>
        <p:sp>
          <p:nvSpPr>
            <p:cNvPr id="19" name="TextBox 18"/>
            <p:cNvSpPr txBox="1"/>
            <p:nvPr/>
          </p:nvSpPr>
          <p:spPr>
            <a:xfrm>
              <a:off x="2236356" y="2362200"/>
              <a:ext cx="2246747" cy="1123384"/>
            </a:xfrm>
            <a:prstGeom prst="rect">
              <a:avLst/>
            </a:prstGeom>
            <a:noFill/>
          </p:spPr>
          <p:txBody>
            <a:bodyPr wrap="square" lIns="0" tIns="0" rIns="0" bIns="0" rtlCol="0">
              <a:spAutoFit/>
            </a:bodyPr>
            <a:lstStyle/>
            <a:p>
              <a:pPr algn="ctr"/>
              <a:r>
                <a:rPr lang="en-US" dirty="0">
                  <a:solidFill>
                    <a:srgbClr val="FFFFFF"/>
                  </a:solidFill>
                  <a:latin typeface="+mj-lt"/>
                </a:rPr>
                <a:t>EDUCATION</a:t>
              </a:r>
            </a:p>
            <a:p>
              <a:pPr algn="ctr"/>
              <a:endParaRPr lang="en-US" sz="1100" dirty="0">
                <a:solidFill>
                  <a:srgbClr val="FFFFFF"/>
                </a:solidFill>
                <a:latin typeface="+mj-lt"/>
              </a:endParaRPr>
            </a:p>
            <a:p>
              <a:pPr algn="ctr"/>
              <a:r>
                <a:rPr lang="en-US" sz="1100" dirty="0">
                  <a:solidFill>
                    <a:srgbClr val="FFFFFF"/>
                  </a:solidFill>
                  <a:latin typeface="+mj-lt"/>
                </a:rPr>
                <a:t>Program </a:t>
              </a:r>
              <a:r>
                <a:rPr lang="en-US" sz="1100" dirty="0" smtClean="0">
                  <a:solidFill>
                    <a:srgbClr val="FFFFFF"/>
                  </a:solidFill>
                  <a:latin typeface="+mj-lt"/>
                </a:rPr>
                <a:t>completion </a:t>
              </a:r>
              <a:r>
                <a:rPr lang="en-US" sz="1100" dirty="0">
                  <a:solidFill>
                    <a:srgbClr val="FFFFFF"/>
                  </a:solidFill>
                  <a:latin typeface="+mj-lt"/>
                </a:rPr>
                <a:t>&amp; </a:t>
              </a:r>
            </a:p>
            <a:p>
              <a:pPr algn="ctr"/>
              <a:r>
                <a:rPr lang="en-US" sz="1100" dirty="0">
                  <a:solidFill>
                    <a:srgbClr val="FFFFFF"/>
                  </a:solidFill>
                  <a:latin typeface="+mj-lt"/>
                </a:rPr>
                <a:t>c</a:t>
              </a:r>
              <a:r>
                <a:rPr lang="en-US" sz="1100" dirty="0" smtClean="0">
                  <a:solidFill>
                    <a:srgbClr val="FFFFFF"/>
                  </a:solidFill>
                  <a:latin typeface="+mj-lt"/>
                </a:rPr>
                <a:t>redential </a:t>
              </a:r>
              <a:r>
                <a:rPr lang="en-US" sz="1100" dirty="0">
                  <a:solidFill>
                    <a:srgbClr val="FFFFFF"/>
                  </a:solidFill>
                  <a:latin typeface="+mj-lt"/>
                </a:rPr>
                <a:t>c</a:t>
              </a:r>
              <a:r>
                <a:rPr lang="en-US" sz="1100" dirty="0" smtClean="0">
                  <a:solidFill>
                    <a:srgbClr val="FFFFFF"/>
                  </a:solidFill>
                  <a:latin typeface="+mj-lt"/>
                </a:rPr>
                <a:t>ompletion </a:t>
              </a:r>
              <a:endParaRPr lang="en-US" sz="1100" dirty="0">
                <a:solidFill>
                  <a:srgbClr val="FFFFFF"/>
                </a:solidFill>
                <a:latin typeface="+mj-lt"/>
              </a:endParaRPr>
            </a:p>
            <a:p>
              <a:pPr algn="ctr"/>
              <a:r>
                <a:rPr lang="en-US" sz="1100" dirty="0">
                  <a:solidFill>
                    <a:srgbClr val="FFFFFF"/>
                  </a:solidFill>
                  <a:latin typeface="+mj-lt"/>
                </a:rPr>
                <a:t>e</a:t>
              </a:r>
              <a:r>
                <a:rPr lang="en-US" sz="1100" dirty="0" smtClean="0">
                  <a:solidFill>
                    <a:srgbClr val="FFFFFF"/>
                  </a:solidFill>
                  <a:latin typeface="+mj-lt"/>
                </a:rPr>
                <a:t>ffect </a:t>
              </a:r>
              <a:r>
                <a:rPr lang="en-US" sz="1100" dirty="0">
                  <a:solidFill>
                    <a:srgbClr val="FFFFFF"/>
                  </a:solidFill>
                  <a:latin typeface="+mj-lt"/>
                </a:rPr>
                <a:t>s</a:t>
              </a:r>
              <a:r>
                <a:rPr lang="en-US" sz="1100" dirty="0" smtClean="0">
                  <a:solidFill>
                    <a:srgbClr val="FFFFFF"/>
                  </a:solidFill>
                  <a:latin typeface="+mj-lt"/>
                </a:rPr>
                <a:t>ize </a:t>
              </a:r>
              <a:r>
                <a:rPr lang="en-US" sz="1100" dirty="0">
                  <a:solidFill>
                    <a:srgbClr val="FFFFFF"/>
                  </a:solidFill>
                  <a:latin typeface="+mj-lt"/>
                </a:rPr>
                <a:t>o</a:t>
              </a:r>
              <a:r>
                <a:rPr lang="en-US" sz="1100" dirty="0" smtClean="0">
                  <a:solidFill>
                    <a:srgbClr val="FFFFFF"/>
                  </a:solidFill>
                  <a:latin typeface="+mj-lt"/>
                </a:rPr>
                <a:t>dds </a:t>
              </a:r>
              <a:endParaRPr lang="en-US" sz="1100" dirty="0">
                <a:solidFill>
                  <a:srgbClr val="FFFFFF"/>
                </a:solidFill>
                <a:latin typeface="+mj-lt"/>
              </a:endParaRPr>
            </a:p>
            <a:p>
              <a:pPr algn="ctr"/>
              <a:r>
                <a:rPr lang="en-US" sz="1100" dirty="0">
                  <a:solidFill>
                    <a:srgbClr val="FFFFFF"/>
                  </a:solidFill>
                  <a:latin typeface="+mj-lt"/>
                </a:rPr>
                <a:t>r</a:t>
              </a:r>
              <a:r>
                <a:rPr lang="en-US" sz="1100" dirty="0" smtClean="0">
                  <a:solidFill>
                    <a:srgbClr val="FFFFFF"/>
                  </a:solidFill>
                  <a:latin typeface="+mj-lt"/>
                </a:rPr>
                <a:t>atio </a:t>
              </a:r>
              <a:r>
                <a:rPr lang="en-US" sz="1100" dirty="0">
                  <a:solidFill>
                    <a:srgbClr val="FFFFFF"/>
                  </a:solidFill>
                  <a:latin typeface="+mj-lt"/>
                </a:rPr>
                <a:t>= 1.95, p&lt;.0001</a:t>
              </a:r>
            </a:p>
          </p:txBody>
        </p:sp>
        <p:sp>
          <p:nvSpPr>
            <p:cNvPr id="20" name="TextBox 19"/>
            <p:cNvSpPr txBox="1"/>
            <p:nvPr/>
          </p:nvSpPr>
          <p:spPr>
            <a:xfrm>
              <a:off x="4813301" y="2527300"/>
              <a:ext cx="1790700" cy="1231106"/>
            </a:xfrm>
            <a:prstGeom prst="rect">
              <a:avLst/>
            </a:prstGeom>
            <a:noFill/>
          </p:spPr>
          <p:txBody>
            <a:bodyPr wrap="square" lIns="0" tIns="0" rIns="0" bIns="0" rtlCol="0">
              <a:spAutoFit/>
            </a:bodyPr>
            <a:lstStyle/>
            <a:p>
              <a:r>
                <a:rPr lang="en-US" dirty="0">
                  <a:solidFill>
                    <a:schemeClr val="bg1"/>
                  </a:solidFill>
                  <a:latin typeface="+mj-lt"/>
                </a:rPr>
                <a:t>EMPLOYMENT</a:t>
              </a:r>
            </a:p>
            <a:p>
              <a:endParaRPr lang="en-US" sz="1100" dirty="0">
                <a:solidFill>
                  <a:srgbClr val="FFFFFF"/>
                </a:solidFill>
                <a:latin typeface="+mj-lt"/>
              </a:endParaRPr>
            </a:p>
            <a:p>
              <a:pPr algn="ctr"/>
              <a:r>
                <a:rPr lang="en-US" sz="1100" dirty="0">
                  <a:solidFill>
                    <a:srgbClr val="FFFFFF"/>
                  </a:solidFill>
                  <a:latin typeface="+mj-lt"/>
                </a:rPr>
                <a:t>Employment &amp; </a:t>
              </a:r>
              <a:r>
                <a:rPr lang="en-US" sz="1100" dirty="0" smtClean="0">
                  <a:solidFill>
                    <a:srgbClr val="FFFFFF"/>
                  </a:solidFill>
                  <a:latin typeface="+mj-lt"/>
                </a:rPr>
                <a:t>wage </a:t>
              </a:r>
              <a:r>
                <a:rPr lang="en-US" sz="1100" dirty="0">
                  <a:solidFill>
                    <a:srgbClr val="FFFFFF"/>
                  </a:solidFill>
                  <a:latin typeface="+mj-lt"/>
                </a:rPr>
                <a:t>c</a:t>
              </a:r>
              <a:r>
                <a:rPr lang="en-US" sz="1100" dirty="0" smtClean="0">
                  <a:solidFill>
                    <a:srgbClr val="FFFFFF"/>
                  </a:solidFill>
                  <a:latin typeface="+mj-lt"/>
                </a:rPr>
                <a:t>hange </a:t>
              </a:r>
              <a:r>
                <a:rPr lang="en-US" sz="1100" dirty="0" smtClean="0">
                  <a:solidFill>
                    <a:srgbClr val="FFFFFF"/>
                  </a:solidFill>
                  <a:latin typeface="+mj-lt"/>
                </a:rPr>
                <a:t>ef</a:t>
              </a:r>
              <a:r>
                <a:rPr lang="en-US" sz="1100" dirty="0" smtClean="0">
                  <a:solidFill>
                    <a:srgbClr val="FFFFFF"/>
                  </a:solidFill>
                  <a:latin typeface="+mj-lt"/>
                </a:rPr>
                <a:t>fect </a:t>
              </a:r>
              <a:r>
                <a:rPr lang="en-US" sz="1100" dirty="0">
                  <a:solidFill>
                    <a:srgbClr val="FFFFFF"/>
                  </a:solidFill>
                  <a:latin typeface="+mj-lt"/>
                </a:rPr>
                <a:t>s</a:t>
              </a:r>
              <a:r>
                <a:rPr lang="en-US" sz="1100" dirty="0" smtClean="0">
                  <a:solidFill>
                    <a:srgbClr val="FFFFFF"/>
                  </a:solidFill>
                  <a:latin typeface="+mj-lt"/>
                </a:rPr>
                <a:t>ize </a:t>
              </a:r>
              <a:r>
                <a:rPr lang="en-US" sz="1100" dirty="0">
                  <a:solidFill>
                    <a:srgbClr val="FFFFFF"/>
                  </a:solidFill>
                  <a:latin typeface="+mj-lt"/>
                </a:rPr>
                <a:t>o</a:t>
              </a:r>
              <a:r>
                <a:rPr lang="en-US" sz="1100" dirty="0" smtClean="0">
                  <a:solidFill>
                    <a:srgbClr val="FFFFFF"/>
                  </a:solidFill>
                  <a:latin typeface="+mj-lt"/>
                </a:rPr>
                <a:t>dds </a:t>
              </a:r>
              <a:r>
                <a:rPr lang="en-US" sz="1100" dirty="0">
                  <a:solidFill>
                    <a:srgbClr val="FFFFFF"/>
                  </a:solidFill>
                  <a:latin typeface="+mj-lt"/>
                </a:rPr>
                <a:t>r</a:t>
              </a:r>
              <a:r>
                <a:rPr lang="en-US" sz="1100" dirty="0" smtClean="0">
                  <a:solidFill>
                    <a:srgbClr val="FFFFFF"/>
                  </a:solidFill>
                  <a:latin typeface="+mj-lt"/>
                </a:rPr>
                <a:t>atio </a:t>
              </a:r>
              <a:r>
                <a:rPr lang="en-US" sz="1100" dirty="0">
                  <a:solidFill>
                    <a:srgbClr val="FFFFFF"/>
                  </a:solidFill>
                  <a:latin typeface="+mj-lt"/>
                </a:rPr>
                <a:t>= 1.27, p&lt;.05</a:t>
              </a:r>
            </a:p>
            <a:p>
              <a:pPr algn="ctr"/>
              <a:endParaRPr lang="en-US" dirty="0">
                <a:solidFill>
                  <a:schemeClr val="bg1"/>
                </a:solidFill>
                <a:latin typeface="+mj-lt"/>
              </a:endParaRPr>
            </a:p>
          </p:txBody>
        </p:sp>
      </p:grpSp>
    </p:spTree>
    <p:extLst>
      <p:ext uri="{BB962C8B-B14F-4D97-AF65-F5344CB8AC3E}">
        <p14:creationId xmlns:p14="http://schemas.microsoft.com/office/powerpoint/2010/main" val="306836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Suggest</a:t>
            </a:r>
          </a:p>
        </p:txBody>
      </p:sp>
      <p:sp>
        <p:nvSpPr>
          <p:cNvPr id="7" name="Text Placeholder 6"/>
          <p:cNvSpPr>
            <a:spLocks noGrp="1"/>
          </p:cNvSpPr>
          <p:nvPr>
            <p:ph type="body" sz="quarter" idx="14"/>
          </p:nvPr>
        </p:nvSpPr>
        <p:spPr/>
        <p:txBody>
          <a:bodyPr/>
          <a:lstStyle/>
          <a:p>
            <a:r>
              <a:rPr lang="en-US" dirty="0"/>
              <a:t>Recommendations</a:t>
            </a:r>
          </a:p>
          <a:p>
            <a:r>
              <a:rPr lang="en-US" dirty="0"/>
              <a:t>Facilitating factors</a:t>
            </a:r>
          </a:p>
        </p:txBody>
      </p:sp>
      <p:sp>
        <p:nvSpPr>
          <p:cNvPr id="11" name="Text Placeholder 10"/>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97724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5" name="Content Placeholder 4"/>
          <p:cNvSpPr>
            <a:spLocks noGrp="1"/>
          </p:cNvSpPr>
          <p:nvPr>
            <p:ph idx="12"/>
          </p:nvPr>
        </p:nvSpPr>
        <p:spPr>
          <a:xfrm>
            <a:off x="2755900" y="1181100"/>
            <a:ext cx="5890419" cy="4583111"/>
          </a:xfrm>
        </p:spPr>
        <p:txBody>
          <a:bodyPr/>
          <a:lstStyle/>
          <a:p>
            <a:r>
              <a:rPr lang="en-US" sz="1400" dirty="0"/>
              <a:t>This ambitious project would not have been possible without the collaboration of the Center on Education &amp; Skills at New America (CESNA) and Bragg &amp; Associates, Inc. Our combined team included Mary Alice McCarthy (CESNA director), along with Iris Palmer, Ivy Love, and Sophie Nguyen; and Debra Bragg (president of Bragg &amp; Assoc.), with consultants Elizabeth Apple Meza and Grant Blume. The work involved securing the full complement of Trade Adjustment Act Community College and Career Training (TAACCCT) third-party evaluations, nearly 220 in all. The review process yielded a meta-analysis of quasi-experimental design studies, as well as two briefs describing strategies advanced by TAACCCT: prior learning assessment (PLA) and comprehensive student supports. Numerous third-party evaluators offered valuable input, as did personnel from the U.S. Departments of Labor and Education, urging us to use an objective lens to reveal lessons for future federal endeavors of this sort.</a:t>
            </a:r>
          </a:p>
          <a:p>
            <a:pPr>
              <a:buNone/>
            </a:pPr>
            <a:r>
              <a:rPr lang="en-US" sz="1400" dirty="0"/>
              <a:t>We are immensely grateful to the Lumina Foundation for its generous funding of several projects focusing on TAACCCT, with ours highlighting results of the third-party evaluation studies.</a:t>
            </a:r>
          </a:p>
        </p:txBody>
      </p:sp>
    </p:spTree>
    <p:extLst>
      <p:ext uri="{BB962C8B-B14F-4D97-AF65-F5344CB8AC3E}">
        <p14:creationId xmlns:p14="http://schemas.microsoft.com/office/powerpoint/2010/main" val="284392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recommendations</a:t>
            </a:r>
          </a:p>
        </p:txBody>
      </p:sp>
      <p:sp>
        <p:nvSpPr>
          <p:cNvPr id="8" name="Text Placeholder 7"/>
          <p:cNvSpPr>
            <a:spLocks noGrp="1"/>
          </p:cNvSpPr>
          <p:nvPr>
            <p:ph type="body" idx="10"/>
          </p:nvPr>
        </p:nvSpPr>
        <p:spPr/>
        <p:txBody>
          <a:bodyPr/>
          <a:lstStyle/>
          <a:p>
            <a:r>
              <a:rPr lang="en-US" dirty="0"/>
              <a:t>Our study of the TAACCCT evaluation studies led us to offer recommendations in four areas: implementation, impact, outcomes, and sustainability.</a:t>
            </a:r>
          </a:p>
        </p:txBody>
      </p:sp>
      <p:sp>
        <p:nvSpPr>
          <p:cNvPr id="15" name="Oval 14"/>
          <p:cNvSpPr/>
          <p:nvPr/>
        </p:nvSpPr>
        <p:spPr bwMode="gray">
          <a:xfrm>
            <a:off x="3128049" y="3039973"/>
            <a:ext cx="2887902" cy="1443951"/>
          </a:xfrm>
          <a:custGeom>
            <a:avLst/>
            <a:gdLst>
              <a:gd name="connsiteX0" fmla="*/ 2873065 w 2887902"/>
              <a:gd name="connsiteY0" fmla="*/ 0 h 1639958"/>
              <a:gd name="connsiteX1" fmla="*/ 2887902 w 2887902"/>
              <a:gd name="connsiteY1" fmla="*/ 196007 h 1639958"/>
              <a:gd name="connsiteX2" fmla="*/ 1443951 w 2887902"/>
              <a:gd name="connsiteY2" fmla="*/ 1639958 h 1639958"/>
              <a:gd name="connsiteX3" fmla="*/ 0 w 2887902"/>
              <a:gd name="connsiteY3" fmla="*/ 196007 h 1639958"/>
              <a:gd name="connsiteX4" fmla="*/ 106277 w 2887902"/>
              <a:gd name="connsiteY4" fmla="*/ 91440 h 1639958"/>
              <a:gd name="connsiteX0" fmla="*/ 2873065 w 2887902"/>
              <a:gd name="connsiteY0" fmla="*/ 0 h 1639958"/>
              <a:gd name="connsiteX1" fmla="*/ 2887902 w 2887902"/>
              <a:gd name="connsiteY1" fmla="*/ 196007 h 1639958"/>
              <a:gd name="connsiteX2" fmla="*/ 1443951 w 2887902"/>
              <a:gd name="connsiteY2" fmla="*/ 1639958 h 1639958"/>
              <a:gd name="connsiteX3" fmla="*/ 0 w 2887902"/>
              <a:gd name="connsiteY3" fmla="*/ 196007 h 1639958"/>
              <a:gd name="connsiteX0" fmla="*/ 2887902 w 2887902"/>
              <a:gd name="connsiteY0" fmla="*/ 0 h 1443951"/>
              <a:gd name="connsiteX1" fmla="*/ 1443951 w 2887902"/>
              <a:gd name="connsiteY1" fmla="*/ 1443951 h 1443951"/>
              <a:gd name="connsiteX2" fmla="*/ 0 w 2887902"/>
              <a:gd name="connsiteY2" fmla="*/ 0 h 1443951"/>
            </a:gdLst>
            <a:ahLst/>
            <a:cxnLst>
              <a:cxn ang="0">
                <a:pos x="connsiteX0" y="connsiteY0"/>
              </a:cxn>
              <a:cxn ang="0">
                <a:pos x="connsiteX1" y="connsiteY1"/>
              </a:cxn>
              <a:cxn ang="0">
                <a:pos x="connsiteX2" y="connsiteY2"/>
              </a:cxn>
            </a:cxnLst>
            <a:rect l="l" t="t" r="r" b="b"/>
            <a:pathLst>
              <a:path w="2887902" h="1443951">
                <a:moveTo>
                  <a:pt x="2887902" y="0"/>
                </a:moveTo>
                <a:cubicBezTo>
                  <a:pt x="2887902" y="797472"/>
                  <a:pt x="2241423" y="1443951"/>
                  <a:pt x="1443951" y="1443951"/>
                </a:cubicBezTo>
                <a:cubicBezTo>
                  <a:pt x="646479" y="1443951"/>
                  <a:pt x="0" y="797472"/>
                  <a:pt x="0" y="0"/>
                </a:cubicBezTo>
              </a:path>
            </a:pathLst>
          </a:cu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Text Placeholder 14"/>
          <p:cNvSpPr txBox="1">
            <a:spLocks/>
          </p:cNvSpPr>
          <p:nvPr/>
        </p:nvSpPr>
        <p:spPr>
          <a:xfrm>
            <a:off x="393700" y="2412547"/>
            <a:ext cx="2559815" cy="1898212"/>
          </a:xfrm>
          <a:prstGeom prst="rect">
            <a:avLst/>
          </a:prstGeom>
        </p:spPr>
        <p:txBody>
          <a:bodyPr vert="horz" lIns="0" tIns="0" rIns="0" bIns="0" numCol="1" spcCol="228600" rtlCol="0">
            <a:noAutofit/>
          </a:bodyPr>
          <a:lstStyle>
            <a:lvl1pPr marL="58738" marR="0" indent="-58738" algn="l" defTabSz="914400" rtl="0" eaLnBrk="1" fontAlgn="auto" latinLnBrk="0" hangingPunct="1">
              <a:lnSpc>
                <a:spcPct val="120000"/>
              </a:lnSpc>
              <a:spcBef>
                <a:spcPts val="0"/>
              </a:spcBef>
              <a:spcAft>
                <a:spcPts val="1200"/>
              </a:spcAft>
              <a:buClrTx/>
              <a:buSzTx/>
              <a:buFontTx/>
              <a:buChar char=" "/>
              <a:tabLst/>
              <a:defRPr lang="en-US" sz="1500" i="1" kern="1200" baseline="0" dirty="0" smtClean="0">
                <a:solidFill>
                  <a:schemeClr val="accent3"/>
                </a:solidFill>
                <a:latin typeface="Georgia" panose="02040502050405020303" pitchFamily="18" charset="0"/>
                <a:ea typeface="+mn-ea"/>
                <a:cs typeface="+mn-cs"/>
              </a:defRPr>
            </a:lvl1pPr>
            <a:lvl2pPr marL="58738" indent="-58738" algn="l" defTabSz="914400" rtl="0" eaLnBrk="1" latinLnBrk="0" hangingPunct="1">
              <a:lnSpc>
                <a:spcPct val="100000"/>
              </a:lnSpc>
              <a:spcBef>
                <a:spcPts val="0"/>
              </a:spcBef>
              <a:spcAft>
                <a:spcPts val="600"/>
              </a:spcAft>
              <a:buSzPct val="100000"/>
              <a:buFontTx/>
              <a:buChar char=" "/>
              <a:defRPr lang="en-US" sz="1500" i="1" kern="1200" baseline="0" dirty="0" smtClean="0">
                <a:solidFill>
                  <a:schemeClr val="tx2"/>
                </a:solidFill>
                <a:latin typeface="+mn-lt"/>
                <a:ea typeface="+mn-ea"/>
                <a:cs typeface="+mn-cs"/>
              </a:defRPr>
            </a:lvl2pPr>
            <a:lvl3pPr marL="58738" indent="-58738" algn="l" defTabSz="914400" rtl="0" eaLnBrk="1" latinLnBrk="0" hangingPunct="1">
              <a:lnSpc>
                <a:spcPct val="120000"/>
              </a:lnSpc>
              <a:spcBef>
                <a:spcPts val="0"/>
              </a:spcBef>
              <a:spcAft>
                <a:spcPts val="600"/>
              </a:spcAft>
              <a:buFont typeface="Arial" panose="020B0604020202020204" pitchFamily="34" charset="0"/>
              <a:buChar char=" "/>
              <a:defRPr lang="en-US" sz="1100" i="0" kern="1200" baseline="0" dirty="0" smtClean="0">
                <a:solidFill>
                  <a:schemeClr val="tx2"/>
                </a:solidFill>
                <a:latin typeface="+mj-lt"/>
                <a:ea typeface="+mn-ea"/>
                <a:cs typeface="+mn-cs"/>
              </a:defRPr>
            </a:lvl3pPr>
            <a:lvl4pPr marL="58738" indent="-58738" algn="l" defTabSz="914400" rtl="0" eaLnBrk="1" latinLnBrk="0" hangingPunct="1">
              <a:lnSpc>
                <a:spcPct val="110000"/>
              </a:lnSpc>
              <a:spcBef>
                <a:spcPts val="0"/>
              </a:spcBef>
              <a:spcAft>
                <a:spcPts val="0"/>
              </a:spcAft>
              <a:buFontTx/>
              <a:buChar char=" "/>
              <a:defRPr lang="en-US" sz="1100" i="1" kern="1200" baseline="0" dirty="0" smtClean="0">
                <a:solidFill>
                  <a:schemeClr val="accent2"/>
                </a:solidFill>
                <a:latin typeface="Georgia" panose="02040502050405020303" pitchFamily="18" charset="0"/>
                <a:ea typeface="+mn-ea"/>
                <a:cs typeface="+mn-cs"/>
              </a:defRPr>
            </a:lvl4pPr>
            <a:lvl5pPr marL="58738" indent="-58738" algn="l" defTabSz="914400" rtl="0" eaLnBrk="1" latinLnBrk="0" hangingPunct="1">
              <a:lnSpc>
                <a:spcPct val="150000"/>
              </a:lnSpc>
              <a:spcBef>
                <a:spcPts val="0"/>
              </a:spcBef>
              <a:spcAft>
                <a:spcPts val="0"/>
              </a:spcAft>
              <a:buFontTx/>
              <a:buChar char=" "/>
              <a:defRPr lang="en-US" sz="850" kern="1200" cap="all" spc="50" baseline="0" dirty="0">
                <a:solidFill>
                  <a:schemeClr val="tx2"/>
                </a:solidFill>
                <a:effectLst/>
                <a:latin typeface="+mj-lt"/>
                <a:ea typeface="+mn-ea"/>
                <a:cs typeface="+mn-cs"/>
              </a:defRPr>
            </a:lvl5pPr>
            <a:lvl6pPr marL="57150" indent="-57150" algn="l" defTabSz="914400" rtl="0" eaLnBrk="1" latinLnBrk="0" hangingPunct="1">
              <a:lnSpc>
                <a:spcPct val="100000"/>
              </a:lnSpc>
              <a:spcBef>
                <a:spcPts val="0"/>
              </a:spcBef>
              <a:buFont typeface="Georgia" panose="02040502050405020303" pitchFamily="18" charset="0"/>
              <a:buChar char=" "/>
              <a:defRPr lang="en-US" sz="950" kern="1200" spc="40" baseline="0" dirty="0" smtClean="0">
                <a:solidFill>
                  <a:schemeClr val="tx2"/>
                </a:solidFill>
                <a:latin typeface="+mj-lt"/>
                <a:ea typeface="+mn-ea"/>
                <a:cs typeface="+mn-cs"/>
              </a:defRPr>
            </a:lvl6pPr>
            <a:lvl7pPr marL="57150" indent="-57150" algn="l" defTabSz="914400" rtl="0" eaLnBrk="1" latinLnBrk="0" hangingPunct="1">
              <a:lnSpc>
                <a:spcPts val="1800"/>
              </a:lnSpc>
              <a:spcBef>
                <a:spcPts val="600"/>
              </a:spcBef>
              <a:spcAft>
                <a:spcPts val="200"/>
              </a:spcAft>
              <a:buFont typeface="Georgia" panose="02040502050405020303" pitchFamily="18" charset="0"/>
              <a:buChar char=" "/>
              <a:defRPr sz="1600" kern="1200">
                <a:solidFill>
                  <a:schemeClr val="tx2"/>
                </a:solidFill>
                <a:latin typeface="+mj-lt"/>
                <a:ea typeface="+mn-ea"/>
                <a:cs typeface="+mn-cs"/>
              </a:defRPr>
            </a:lvl7pPr>
            <a:lvl8pPr marL="57150" indent="-57150" algn="l" defTabSz="914400" rtl="0" eaLnBrk="1" latinLnBrk="0" hangingPunct="1">
              <a:lnSpc>
                <a:spcPts val="1200"/>
              </a:lnSpc>
              <a:spcBef>
                <a:spcPts val="0"/>
              </a:spcBef>
              <a:spcAft>
                <a:spcPts val="200"/>
              </a:spcAft>
              <a:buFont typeface="Georgia" panose="02040502050405020303" pitchFamily="18" charset="0"/>
              <a:buChar char=" "/>
              <a:defRPr sz="1150" kern="1200" spc="20" baseline="0">
                <a:solidFill>
                  <a:schemeClr val="tx2"/>
                </a:solidFill>
                <a:latin typeface="+mj-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85000"/>
              </a:lnSpc>
            </a:pPr>
            <a:r>
              <a:rPr lang="en-US" sz="1800" i="1" dirty="0">
                <a:latin typeface="Georgia" panose="02040502050405020303" pitchFamily="18" charset="0"/>
              </a:rPr>
              <a:t>Implementation</a:t>
            </a:r>
          </a:p>
          <a:p>
            <a:pPr marL="0" lvl="2" indent="0" algn="r">
              <a:buNone/>
            </a:pPr>
            <a:r>
              <a:rPr lang="en-US" dirty="0"/>
              <a:t>Require implementation evaluation to use a theory of change (logic model) to define the intended change, define measures, and document change. Give evaluators technical assistance to enhance their ability to produce accurate implementation results. </a:t>
            </a:r>
          </a:p>
        </p:txBody>
      </p:sp>
      <p:sp>
        <p:nvSpPr>
          <p:cNvPr id="21" name="Text Placeholder 14"/>
          <p:cNvSpPr txBox="1">
            <a:spLocks/>
          </p:cNvSpPr>
          <p:nvPr/>
        </p:nvSpPr>
        <p:spPr>
          <a:xfrm>
            <a:off x="6236287" y="2374447"/>
            <a:ext cx="2437814" cy="1975303"/>
          </a:xfrm>
          <a:prstGeom prst="rect">
            <a:avLst/>
          </a:prstGeom>
        </p:spPr>
        <p:txBody>
          <a:bodyPr vert="horz" lIns="0" tIns="0" rIns="0" bIns="0" numCol="1" spcCol="228600" rtlCol="0">
            <a:noAutofit/>
          </a:bodyPr>
          <a:lstStyle>
            <a:lvl1pPr marL="58738" marR="0" indent="-58738" algn="l" defTabSz="914400" rtl="0" eaLnBrk="1" fontAlgn="auto" latinLnBrk="0" hangingPunct="1">
              <a:lnSpc>
                <a:spcPct val="120000"/>
              </a:lnSpc>
              <a:spcBef>
                <a:spcPts val="0"/>
              </a:spcBef>
              <a:spcAft>
                <a:spcPts val="1200"/>
              </a:spcAft>
              <a:buClrTx/>
              <a:buSzTx/>
              <a:buFontTx/>
              <a:buChar char=" "/>
              <a:tabLst/>
              <a:defRPr lang="en-US" sz="1500" i="1" kern="1200" baseline="0" dirty="0" smtClean="0">
                <a:solidFill>
                  <a:schemeClr val="accent3"/>
                </a:solidFill>
                <a:latin typeface="Georgia" panose="02040502050405020303" pitchFamily="18" charset="0"/>
                <a:ea typeface="+mn-ea"/>
                <a:cs typeface="+mn-cs"/>
              </a:defRPr>
            </a:lvl1pPr>
            <a:lvl2pPr marL="58738" indent="-58738" algn="l" defTabSz="914400" rtl="0" eaLnBrk="1" latinLnBrk="0" hangingPunct="1">
              <a:lnSpc>
                <a:spcPct val="100000"/>
              </a:lnSpc>
              <a:spcBef>
                <a:spcPts val="0"/>
              </a:spcBef>
              <a:spcAft>
                <a:spcPts val="600"/>
              </a:spcAft>
              <a:buSzPct val="100000"/>
              <a:buFontTx/>
              <a:buChar char=" "/>
              <a:defRPr lang="en-US" sz="1500" i="1" kern="1200" baseline="0" dirty="0" smtClean="0">
                <a:solidFill>
                  <a:schemeClr val="tx2"/>
                </a:solidFill>
                <a:latin typeface="+mn-lt"/>
                <a:ea typeface="+mn-ea"/>
                <a:cs typeface="+mn-cs"/>
              </a:defRPr>
            </a:lvl2pPr>
            <a:lvl3pPr marL="58738" indent="-58738" algn="l" defTabSz="914400" rtl="0" eaLnBrk="1" latinLnBrk="0" hangingPunct="1">
              <a:lnSpc>
                <a:spcPct val="120000"/>
              </a:lnSpc>
              <a:spcBef>
                <a:spcPts val="0"/>
              </a:spcBef>
              <a:spcAft>
                <a:spcPts val="600"/>
              </a:spcAft>
              <a:buFont typeface="Arial" panose="020B0604020202020204" pitchFamily="34" charset="0"/>
              <a:buChar char=" "/>
              <a:defRPr lang="en-US" sz="1100" i="0" kern="1200" baseline="0" dirty="0" smtClean="0">
                <a:solidFill>
                  <a:schemeClr val="tx2"/>
                </a:solidFill>
                <a:latin typeface="+mj-lt"/>
                <a:ea typeface="+mn-ea"/>
                <a:cs typeface="+mn-cs"/>
              </a:defRPr>
            </a:lvl3pPr>
            <a:lvl4pPr marL="58738" indent="-58738" algn="l" defTabSz="914400" rtl="0" eaLnBrk="1" latinLnBrk="0" hangingPunct="1">
              <a:lnSpc>
                <a:spcPct val="110000"/>
              </a:lnSpc>
              <a:spcBef>
                <a:spcPts val="0"/>
              </a:spcBef>
              <a:spcAft>
                <a:spcPts val="0"/>
              </a:spcAft>
              <a:buFontTx/>
              <a:buChar char=" "/>
              <a:defRPr lang="en-US" sz="1100" i="1" kern="1200" baseline="0" dirty="0" smtClean="0">
                <a:solidFill>
                  <a:schemeClr val="accent2"/>
                </a:solidFill>
                <a:latin typeface="Georgia" panose="02040502050405020303" pitchFamily="18" charset="0"/>
                <a:ea typeface="+mn-ea"/>
                <a:cs typeface="+mn-cs"/>
              </a:defRPr>
            </a:lvl4pPr>
            <a:lvl5pPr marL="58738" indent="-58738" algn="l" defTabSz="914400" rtl="0" eaLnBrk="1" latinLnBrk="0" hangingPunct="1">
              <a:lnSpc>
                <a:spcPct val="150000"/>
              </a:lnSpc>
              <a:spcBef>
                <a:spcPts val="0"/>
              </a:spcBef>
              <a:spcAft>
                <a:spcPts val="0"/>
              </a:spcAft>
              <a:buFontTx/>
              <a:buChar char=" "/>
              <a:defRPr lang="en-US" sz="850" kern="1200" cap="all" spc="50" baseline="0" dirty="0">
                <a:solidFill>
                  <a:schemeClr val="tx2"/>
                </a:solidFill>
                <a:effectLst/>
                <a:latin typeface="+mj-lt"/>
                <a:ea typeface="+mn-ea"/>
                <a:cs typeface="+mn-cs"/>
              </a:defRPr>
            </a:lvl5pPr>
            <a:lvl6pPr marL="57150" indent="-57150" algn="l" defTabSz="914400" rtl="0" eaLnBrk="1" latinLnBrk="0" hangingPunct="1">
              <a:lnSpc>
                <a:spcPct val="100000"/>
              </a:lnSpc>
              <a:spcBef>
                <a:spcPts val="0"/>
              </a:spcBef>
              <a:buFont typeface="Georgia" panose="02040502050405020303" pitchFamily="18" charset="0"/>
              <a:buChar char=" "/>
              <a:defRPr lang="en-US" sz="950" kern="1200" spc="40" baseline="0" dirty="0" smtClean="0">
                <a:solidFill>
                  <a:schemeClr val="tx2"/>
                </a:solidFill>
                <a:latin typeface="+mj-lt"/>
                <a:ea typeface="+mn-ea"/>
                <a:cs typeface="+mn-cs"/>
              </a:defRPr>
            </a:lvl6pPr>
            <a:lvl7pPr marL="57150" indent="-57150" algn="l" defTabSz="914400" rtl="0" eaLnBrk="1" latinLnBrk="0" hangingPunct="1">
              <a:lnSpc>
                <a:spcPts val="1800"/>
              </a:lnSpc>
              <a:spcBef>
                <a:spcPts val="600"/>
              </a:spcBef>
              <a:spcAft>
                <a:spcPts val="200"/>
              </a:spcAft>
              <a:buFont typeface="Georgia" panose="02040502050405020303" pitchFamily="18" charset="0"/>
              <a:buChar char=" "/>
              <a:defRPr sz="1600" kern="1200">
                <a:solidFill>
                  <a:schemeClr val="tx2"/>
                </a:solidFill>
                <a:latin typeface="+mj-lt"/>
                <a:ea typeface="+mn-ea"/>
                <a:cs typeface="+mn-cs"/>
              </a:defRPr>
            </a:lvl7pPr>
            <a:lvl8pPr marL="57150" indent="-57150" algn="l" defTabSz="914400" rtl="0" eaLnBrk="1" latinLnBrk="0" hangingPunct="1">
              <a:lnSpc>
                <a:spcPts val="1200"/>
              </a:lnSpc>
              <a:spcBef>
                <a:spcPts val="0"/>
              </a:spcBef>
              <a:spcAft>
                <a:spcPts val="200"/>
              </a:spcAft>
              <a:buFont typeface="Georgia" panose="02040502050405020303" pitchFamily="18" charset="0"/>
              <a:buChar char=" "/>
              <a:defRPr sz="1150" kern="1200" spc="20" baseline="0">
                <a:solidFill>
                  <a:schemeClr val="tx2"/>
                </a:solidFill>
                <a:latin typeface="+mj-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85000"/>
              </a:lnSpc>
              <a:buNone/>
            </a:pPr>
            <a:r>
              <a:rPr lang="en-US" sz="1800" i="1" dirty="0">
                <a:solidFill>
                  <a:srgbClr val="00AFBB"/>
                </a:solidFill>
                <a:latin typeface="Georgia" panose="02040502050405020303" pitchFamily="18" charset="0"/>
              </a:rPr>
              <a:t>Impact</a:t>
            </a:r>
          </a:p>
          <a:p>
            <a:pPr marL="0" lvl="2" indent="0">
              <a:buNone/>
            </a:pPr>
            <a:r>
              <a:rPr lang="en-US" dirty="0"/>
              <a:t>Fund evaluations which use designs (experimental, QED) to produce rigorous evidence. In future federal programs of similar scope as TAACCCT, we estimate about a third of all grants (70 of 200) would produce valuable results on impact and scale. Extensive technical assistance is needed for these evaluators.</a:t>
            </a:r>
          </a:p>
        </p:txBody>
      </p:sp>
      <p:sp>
        <p:nvSpPr>
          <p:cNvPr id="22" name="Text Placeholder 14"/>
          <p:cNvSpPr txBox="1">
            <a:spLocks/>
          </p:cNvSpPr>
          <p:nvPr/>
        </p:nvSpPr>
        <p:spPr>
          <a:xfrm>
            <a:off x="1689100" y="4907264"/>
            <a:ext cx="2594142" cy="1288814"/>
          </a:xfrm>
          <a:prstGeom prst="rect">
            <a:avLst/>
          </a:prstGeom>
        </p:spPr>
        <p:txBody>
          <a:bodyPr vert="horz" lIns="0" tIns="0" rIns="0" bIns="0" numCol="1" spcCol="228600" rtlCol="0">
            <a:noAutofit/>
          </a:bodyPr>
          <a:lstStyle>
            <a:lvl1pPr marL="58738" marR="0" indent="-58738" algn="l" defTabSz="914400" rtl="0" eaLnBrk="1" fontAlgn="auto" latinLnBrk="0" hangingPunct="1">
              <a:lnSpc>
                <a:spcPct val="120000"/>
              </a:lnSpc>
              <a:spcBef>
                <a:spcPts val="0"/>
              </a:spcBef>
              <a:spcAft>
                <a:spcPts val="1200"/>
              </a:spcAft>
              <a:buClrTx/>
              <a:buSzTx/>
              <a:buFontTx/>
              <a:buChar char=" "/>
              <a:tabLst/>
              <a:defRPr lang="en-US" sz="1500" i="1" kern="1200" baseline="0" dirty="0" smtClean="0">
                <a:solidFill>
                  <a:schemeClr val="accent3"/>
                </a:solidFill>
                <a:latin typeface="Georgia" panose="02040502050405020303" pitchFamily="18" charset="0"/>
                <a:ea typeface="+mn-ea"/>
                <a:cs typeface="+mn-cs"/>
              </a:defRPr>
            </a:lvl1pPr>
            <a:lvl2pPr marL="58738" indent="-58738" algn="l" defTabSz="914400" rtl="0" eaLnBrk="1" latinLnBrk="0" hangingPunct="1">
              <a:lnSpc>
                <a:spcPct val="100000"/>
              </a:lnSpc>
              <a:spcBef>
                <a:spcPts val="0"/>
              </a:spcBef>
              <a:spcAft>
                <a:spcPts val="600"/>
              </a:spcAft>
              <a:buSzPct val="100000"/>
              <a:buFontTx/>
              <a:buChar char=" "/>
              <a:defRPr lang="en-US" sz="1500" i="1" kern="1200" baseline="0" dirty="0" smtClean="0">
                <a:solidFill>
                  <a:schemeClr val="tx2"/>
                </a:solidFill>
                <a:latin typeface="+mn-lt"/>
                <a:ea typeface="+mn-ea"/>
                <a:cs typeface="+mn-cs"/>
              </a:defRPr>
            </a:lvl2pPr>
            <a:lvl3pPr marL="58738" indent="-58738" algn="l" defTabSz="914400" rtl="0" eaLnBrk="1" latinLnBrk="0" hangingPunct="1">
              <a:lnSpc>
                <a:spcPct val="120000"/>
              </a:lnSpc>
              <a:spcBef>
                <a:spcPts val="0"/>
              </a:spcBef>
              <a:spcAft>
                <a:spcPts val="600"/>
              </a:spcAft>
              <a:buFont typeface="Arial" panose="020B0604020202020204" pitchFamily="34" charset="0"/>
              <a:buChar char=" "/>
              <a:defRPr lang="en-US" sz="1100" i="0" kern="1200" baseline="0" dirty="0" smtClean="0">
                <a:solidFill>
                  <a:schemeClr val="tx2"/>
                </a:solidFill>
                <a:latin typeface="+mj-lt"/>
                <a:ea typeface="+mn-ea"/>
                <a:cs typeface="+mn-cs"/>
              </a:defRPr>
            </a:lvl3pPr>
            <a:lvl4pPr marL="58738" indent="-58738" algn="l" defTabSz="914400" rtl="0" eaLnBrk="1" latinLnBrk="0" hangingPunct="1">
              <a:lnSpc>
                <a:spcPct val="110000"/>
              </a:lnSpc>
              <a:spcBef>
                <a:spcPts val="0"/>
              </a:spcBef>
              <a:spcAft>
                <a:spcPts val="0"/>
              </a:spcAft>
              <a:buFontTx/>
              <a:buChar char=" "/>
              <a:defRPr lang="en-US" sz="1100" i="1" kern="1200" baseline="0" dirty="0" smtClean="0">
                <a:solidFill>
                  <a:schemeClr val="accent2"/>
                </a:solidFill>
                <a:latin typeface="Georgia" panose="02040502050405020303" pitchFamily="18" charset="0"/>
                <a:ea typeface="+mn-ea"/>
                <a:cs typeface="+mn-cs"/>
              </a:defRPr>
            </a:lvl4pPr>
            <a:lvl5pPr marL="58738" indent="-58738" algn="l" defTabSz="914400" rtl="0" eaLnBrk="1" latinLnBrk="0" hangingPunct="1">
              <a:lnSpc>
                <a:spcPct val="150000"/>
              </a:lnSpc>
              <a:spcBef>
                <a:spcPts val="0"/>
              </a:spcBef>
              <a:spcAft>
                <a:spcPts val="0"/>
              </a:spcAft>
              <a:buFontTx/>
              <a:buChar char=" "/>
              <a:defRPr lang="en-US" sz="850" kern="1200" cap="all" spc="50" baseline="0" dirty="0">
                <a:solidFill>
                  <a:schemeClr val="tx2"/>
                </a:solidFill>
                <a:effectLst/>
                <a:latin typeface="+mj-lt"/>
                <a:ea typeface="+mn-ea"/>
                <a:cs typeface="+mn-cs"/>
              </a:defRPr>
            </a:lvl5pPr>
            <a:lvl6pPr marL="57150" indent="-57150" algn="l" defTabSz="914400" rtl="0" eaLnBrk="1" latinLnBrk="0" hangingPunct="1">
              <a:lnSpc>
                <a:spcPct val="100000"/>
              </a:lnSpc>
              <a:spcBef>
                <a:spcPts val="0"/>
              </a:spcBef>
              <a:buFont typeface="Georgia" panose="02040502050405020303" pitchFamily="18" charset="0"/>
              <a:buChar char=" "/>
              <a:defRPr lang="en-US" sz="950" kern="1200" spc="40" baseline="0" dirty="0" smtClean="0">
                <a:solidFill>
                  <a:schemeClr val="tx2"/>
                </a:solidFill>
                <a:latin typeface="+mj-lt"/>
                <a:ea typeface="+mn-ea"/>
                <a:cs typeface="+mn-cs"/>
              </a:defRPr>
            </a:lvl6pPr>
            <a:lvl7pPr marL="57150" indent="-57150" algn="l" defTabSz="914400" rtl="0" eaLnBrk="1" latinLnBrk="0" hangingPunct="1">
              <a:lnSpc>
                <a:spcPts val="1800"/>
              </a:lnSpc>
              <a:spcBef>
                <a:spcPts val="600"/>
              </a:spcBef>
              <a:spcAft>
                <a:spcPts val="200"/>
              </a:spcAft>
              <a:buFont typeface="Georgia" panose="02040502050405020303" pitchFamily="18" charset="0"/>
              <a:buChar char=" "/>
              <a:defRPr sz="1600" kern="1200">
                <a:solidFill>
                  <a:schemeClr val="tx2"/>
                </a:solidFill>
                <a:latin typeface="+mj-lt"/>
                <a:ea typeface="+mn-ea"/>
                <a:cs typeface="+mn-cs"/>
              </a:defRPr>
            </a:lvl7pPr>
            <a:lvl8pPr marL="57150" indent="-57150" algn="l" defTabSz="914400" rtl="0" eaLnBrk="1" latinLnBrk="0" hangingPunct="1">
              <a:lnSpc>
                <a:spcPts val="1200"/>
              </a:lnSpc>
              <a:spcBef>
                <a:spcPts val="0"/>
              </a:spcBef>
              <a:spcAft>
                <a:spcPts val="200"/>
              </a:spcAft>
              <a:buFont typeface="Georgia" panose="02040502050405020303" pitchFamily="18" charset="0"/>
              <a:buChar char=" "/>
              <a:defRPr sz="1150" kern="1200" spc="20" baseline="0">
                <a:solidFill>
                  <a:schemeClr val="tx2"/>
                </a:solidFill>
                <a:latin typeface="+mj-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r">
              <a:lnSpc>
                <a:spcPct val="85000"/>
              </a:lnSpc>
              <a:buNone/>
            </a:pPr>
            <a:r>
              <a:rPr lang="en-US" sz="1800" i="1" dirty="0">
                <a:solidFill>
                  <a:srgbClr val="00AFBB"/>
                </a:solidFill>
                <a:latin typeface="Georgia" panose="02040502050405020303" pitchFamily="18" charset="0"/>
              </a:rPr>
              <a:t>Outcomes</a:t>
            </a:r>
          </a:p>
          <a:p>
            <a:pPr marL="0" lvl="2" indent="0" algn="r">
              <a:buNone/>
            </a:pPr>
            <a:r>
              <a:rPr lang="en-US" dirty="0"/>
              <a:t>Use outcome measures that logically represent intended outcomes for all evaluators as well as grantees. Disaggregate data to ascertain the impact of reforms on student sub-groups</a:t>
            </a:r>
            <a:r>
              <a:rPr lang="en-US" dirty="0" smtClean="0"/>
              <a:t>.  </a:t>
            </a:r>
            <a:endParaRPr lang="en-US" dirty="0"/>
          </a:p>
        </p:txBody>
      </p:sp>
      <p:sp>
        <p:nvSpPr>
          <p:cNvPr id="23" name="Text Placeholder 14"/>
          <p:cNvSpPr txBox="1">
            <a:spLocks/>
          </p:cNvSpPr>
          <p:nvPr/>
        </p:nvSpPr>
        <p:spPr>
          <a:xfrm>
            <a:off x="4853323" y="4958064"/>
            <a:ext cx="2437814" cy="1491947"/>
          </a:xfrm>
          <a:prstGeom prst="rect">
            <a:avLst/>
          </a:prstGeom>
        </p:spPr>
        <p:txBody>
          <a:bodyPr vert="horz" lIns="0" tIns="0" rIns="0" bIns="0" numCol="1" spcCol="228600" rtlCol="0">
            <a:noAutofit/>
          </a:bodyPr>
          <a:lstStyle>
            <a:lvl1pPr marL="58738" marR="0" indent="-58738" algn="l" defTabSz="914400" rtl="0" eaLnBrk="1" fontAlgn="auto" latinLnBrk="0" hangingPunct="1">
              <a:lnSpc>
                <a:spcPct val="120000"/>
              </a:lnSpc>
              <a:spcBef>
                <a:spcPts val="0"/>
              </a:spcBef>
              <a:spcAft>
                <a:spcPts val="1200"/>
              </a:spcAft>
              <a:buClrTx/>
              <a:buSzTx/>
              <a:buFontTx/>
              <a:buChar char=" "/>
              <a:tabLst/>
              <a:defRPr lang="en-US" sz="1500" i="1" kern="1200" baseline="0" dirty="0" smtClean="0">
                <a:solidFill>
                  <a:schemeClr val="accent3"/>
                </a:solidFill>
                <a:latin typeface="Georgia" panose="02040502050405020303" pitchFamily="18" charset="0"/>
                <a:ea typeface="+mn-ea"/>
                <a:cs typeface="+mn-cs"/>
              </a:defRPr>
            </a:lvl1pPr>
            <a:lvl2pPr marL="58738" indent="-58738" algn="l" defTabSz="914400" rtl="0" eaLnBrk="1" latinLnBrk="0" hangingPunct="1">
              <a:lnSpc>
                <a:spcPct val="100000"/>
              </a:lnSpc>
              <a:spcBef>
                <a:spcPts val="0"/>
              </a:spcBef>
              <a:spcAft>
                <a:spcPts val="600"/>
              </a:spcAft>
              <a:buSzPct val="100000"/>
              <a:buFontTx/>
              <a:buChar char=" "/>
              <a:defRPr lang="en-US" sz="1500" i="1" kern="1200" baseline="0" dirty="0" smtClean="0">
                <a:solidFill>
                  <a:schemeClr val="tx2"/>
                </a:solidFill>
                <a:latin typeface="+mn-lt"/>
                <a:ea typeface="+mn-ea"/>
                <a:cs typeface="+mn-cs"/>
              </a:defRPr>
            </a:lvl2pPr>
            <a:lvl3pPr marL="58738" indent="-58738" algn="l" defTabSz="914400" rtl="0" eaLnBrk="1" latinLnBrk="0" hangingPunct="1">
              <a:lnSpc>
                <a:spcPct val="120000"/>
              </a:lnSpc>
              <a:spcBef>
                <a:spcPts val="0"/>
              </a:spcBef>
              <a:spcAft>
                <a:spcPts val="600"/>
              </a:spcAft>
              <a:buFont typeface="Arial" panose="020B0604020202020204" pitchFamily="34" charset="0"/>
              <a:buChar char=" "/>
              <a:defRPr lang="en-US" sz="1100" i="0" kern="1200" baseline="0" dirty="0" smtClean="0">
                <a:solidFill>
                  <a:schemeClr val="tx2"/>
                </a:solidFill>
                <a:latin typeface="+mj-lt"/>
                <a:ea typeface="+mn-ea"/>
                <a:cs typeface="+mn-cs"/>
              </a:defRPr>
            </a:lvl3pPr>
            <a:lvl4pPr marL="58738" indent="-58738" algn="l" defTabSz="914400" rtl="0" eaLnBrk="1" latinLnBrk="0" hangingPunct="1">
              <a:lnSpc>
                <a:spcPct val="110000"/>
              </a:lnSpc>
              <a:spcBef>
                <a:spcPts val="0"/>
              </a:spcBef>
              <a:spcAft>
                <a:spcPts val="0"/>
              </a:spcAft>
              <a:buFontTx/>
              <a:buChar char=" "/>
              <a:defRPr lang="en-US" sz="1100" i="1" kern="1200" baseline="0" dirty="0" smtClean="0">
                <a:solidFill>
                  <a:schemeClr val="accent2"/>
                </a:solidFill>
                <a:latin typeface="Georgia" panose="02040502050405020303" pitchFamily="18" charset="0"/>
                <a:ea typeface="+mn-ea"/>
                <a:cs typeface="+mn-cs"/>
              </a:defRPr>
            </a:lvl4pPr>
            <a:lvl5pPr marL="58738" indent="-58738" algn="l" defTabSz="914400" rtl="0" eaLnBrk="1" latinLnBrk="0" hangingPunct="1">
              <a:lnSpc>
                <a:spcPct val="150000"/>
              </a:lnSpc>
              <a:spcBef>
                <a:spcPts val="0"/>
              </a:spcBef>
              <a:spcAft>
                <a:spcPts val="0"/>
              </a:spcAft>
              <a:buFontTx/>
              <a:buChar char=" "/>
              <a:defRPr lang="en-US" sz="850" kern="1200" cap="all" spc="50" baseline="0" dirty="0">
                <a:solidFill>
                  <a:schemeClr val="tx2"/>
                </a:solidFill>
                <a:effectLst/>
                <a:latin typeface="+mj-lt"/>
                <a:ea typeface="+mn-ea"/>
                <a:cs typeface="+mn-cs"/>
              </a:defRPr>
            </a:lvl5pPr>
            <a:lvl6pPr marL="57150" indent="-57150" algn="l" defTabSz="914400" rtl="0" eaLnBrk="1" latinLnBrk="0" hangingPunct="1">
              <a:lnSpc>
                <a:spcPct val="100000"/>
              </a:lnSpc>
              <a:spcBef>
                <a:spcPts val="0"/>
              </a:spcBef>
              <a:buFont typeface="Georgia" panose="02040502050405020303" pitchFamily="18" charset="0"/>
              <a:buChar char=" "/>
              <a:defRPr lang="en-US" sz="950" kern="1200" spc="40" baseline="0" dirty="0" smtClean="0">
                <a:solidFill>
                  <a:schemeClr val="tx2"/>
                </a:solidFill>
                <a:latin typeface="+mj-lt"/>
                <a:ea typeface="+mn-ea"/>
                <a:cs typeface="+mn-cs"/>
              </a:defRPr>
            </a:lvl6pPr>
            <a:lvl7pPr marL="57150" indent="-57150" algn="l" defTabSz="914400" rtl="0" eaLnBrk="1" latinLnBrk="0" hangingPunct="1">
              <a:lnSpc>
                <a:spcPts val="1800"/>
              </a:lnSpc>
              <a:spcBef>
                <a:spcPts val="600"/>
              </a:spcBef>
              <a:spcAft>
                <a:spcPts val="200"/>
              </a:spcAft>
              <a:buFont typeface="Georgia" panose="02040502050405020303" pitchFamily="18" charset="0"/>
              <a:buChar char=" "/>
              <a:defRPr sz="1600" kern="1200">
                <a:solidFill>
                  <a:schemeClr val="tx2"/>
                </a:solidFill>
                <a:latin typeface="+mj-lt"/>
                <a:ea typeface="+mn-ea"/>
                <a:cs typeface="+mn-cs"/>
              </a:defRPr>
            </a:lvl7pPr>
            <a:lvl8pPr marL="57150" indent="-57150" algn="l" defTabSz="914400" rtl="0" eaLnBrk="1" latinLnBrk="0" hangingPunct="1">
              <a:lnSpc>
                <a:spcPts val="1200"/>
              </a:lnSpc>
              <a:spcBef>
                <a:spcPts val="0"/>
              </a:spcBef>
              <a:spcAft>
                <a:spcPts val="200"/>
              </a:spcAft>
              <a:buFont typeface="Georgia" panose="02040502050405020303" pitchFamily="18" charset="0"/>
              <a:buChar char=" "/>
              <a:defRPr sz="1150" kern="1200" spc="20" baseline="0">
                <a:solidFill>
                  <a:schemeClr val="tx2"/>
                </a:solidFill>
                <a:latin typeface="+mj-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ct val="85000"/>
              </a:lnSpc>
              <a:buNone/>
            </a:pPr>
            <a:r>
              <a:rPr lang="en-US" sz="1800" i="1" dirty="0">
                <a:solidFill>
                  <a:srgbClr val="00AFBB"/>
                </a:solidFill>
                <a:latin typeface="Georgia" panose="02040502050405020303" pitchFamily="18" charset="0"/>
              </a:rPr>
              <a:t>Sustainability</a:t>
            </a:r>
          </a:p>
          <a:p>
            <a:pPr marL="0" lvl="2" indent="0">
              <a:buNone/>
            </a:pPr>
            <a:r>
              <a:rPr lang="en-US" dirty="0"/>
              <a:t>Ensure grants measure sustainability using evaluation designs, methods, and measures that assess the spread and endurance of programs, strategies, and impact. Use rigorous evaluation to track impact on sub-groups over time.</a:t>
            </a:r>
          </a:p>
        </p:txBody>
      </p:sp>
      <p:sp>
        <p:nvSpPr>
          <p:cNvPr id="24" name="Oval 23"/>
          <p:cNvSpPr/>
          <p:nvPr/>
        </p:nvSpPr>
        <p:spPr>
          <a:xfrm>
            <a:off x="5286319" y="4229427"/>
            <a:ext cx="91440" cy="91440"/>
          </a:xfrm>
          <a:prstGeom prst="ellipse">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p:cNvSpPr/>
          <p:nvPr/>
        </p:nvSpPr>
        <p:spPr>
          <a:xfrm>
            <a:off x="3790950" y="4229427"/>
            <a:ext cx="91440" cy="91440"/>
          </a:xfrm>
          <a:prstGeom prst="ellipse">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Oval 30"/>
          <p:cNvSpPr/>
          <p:nvPr/>
        </p:nvSpPr>
        <p:spPr>
          <a:xfrm>
            <a:off x="3083649" y="2994253"/>
            <a:ext cx="91440" cy="91440"/>
          </a:xfrm>
          <a:prstGeom prst="ellipse">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Oval 31"/>
          <p:cNvSpPr/>
          <p:nvPr/>
        </p:nvSpPr>
        <p:spPr>
          <a:xfrm>
            <a:off x="5970231" y="2994253"/>
            <a:ext cx="91440" cy="91440"/>
          </a:xfrm>
          <a:prstGeom prst="ellipse">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Content Placeholder 9" descr="unite around point.png"/>
          <p:cNvPicPr>
            <a:picLocks noChangeAspect="1"/>
          </p:cNvPicPr>
          <p:nvPr/>
        </p:nvPicPr>
        <p:blipFill>
          <a:blip r:embed="rId2"/>
          <a:stretch>
            <a:fillRect/>
          </a:stretch>
        </p:blipFill>
        <p:spPr>
          <a:xfrm>
            <a:off x="3529013" y="2016125"/>
            <a:ext cx="2109787" cy="2109787"/>
          </a:xfrm>
          <a:prstGeom prst="rect">
            <a:avLst/>
          </a:prstGeom>
        </p:spPr>
      </p:pic>
    </p:spTree>
    <p:extLst>
      <p:ext uri="{BB962C8B-B14F-4D97-AF65-F5344CB8AC3E}">
        <p14:creationId xmlns:p14="http://schemas.microsoft.com/office/powerpoint/2010/main" val="287389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Facilitating factors</a:t>
            </a:r>
          </a:p>
        </p:txBody>
      </p:sp>
      <p:sp>
        <p:nvSpPr>
          <p:cNvPr id="3" name="Text Placeholder 2"/>
          <p:cNvSpPr>
            <a:spLocks noGrp="1"/>
          </p:cNvSpPr>
          <p:nvPr>
            <p:ph type="body" idx="10"/>
          </p:nvPr>
        </p:nvSpPr>
        <p:spPr/>
        <p:txBody>
          <a:bodyPr/>
          <a:lstStyle/>
          <a:p>
            <a:r>
              <a:rPr lang="en-US" dirty="0"/>
              <a:t>Rigorous evaluations are more likely to be conducted when there is clarity of purpose, strategic alignment of goals to strategies, and consistent communication about what is needed to meet grant expectations. Actions should be taken by the federal government, grantees, and evaluators to ensure that the highest quality evaluation studies are conducted. </a:t>
            </a:r>
          </a:p>
        </p:txBody>
      </p:sp>
      <p:grpSp>
        <p:nvGrpSpPr>
          <p:cNvPr id="7" name="Group 6"/>
          <p:cNvGrpSpPr/>
          <p:nvPr/>
        </p:nvGrpSpPr>
        <p:grpSpPr bwMode="gray">
          <a:xfrm>
            <a:off x="976061" y="2603500"/>
            <a:ext cx="1030539" cy="901700"/>
            <a:chOff x="4302601" y="4035177"/>
            <a:chExt cx="617843" cy="602618"/>
          </a:xfrm>
          <a:solidFill>
            <a:srgbClr val="00AFBB"/>
          </a:solidFill>
        </p:grpSpPr>
        <p:sp>
          <p:nvSpPr>
            <p:cNvPr id="8" name="Line 28"/>
            <p:cNvSpPr>
              <a:spLocks noChangeShapeType="1"/>
            </p:cNvSpPr>
            <p:nvPr/>
          </p:nvSpPr>
          <p:spPr bwMode="gray">
            <a:xfrm flipH="1">
              <a:off x="4764398" y="4107491"/>
              <a:ext cx="53284" cy="62165"/>
            </a:xfrm>
            <a:prstGeom prst="line">
              <a:avLst/>
            </a:prstGeom>
            <a:grpFill/>
            <a:ln w="30163" cap="rnd">
              <a:solidFill>
                <a:srgbClr val="00AFB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9" name="Line 29"/>
            <p:cNvSpPr>
              <a:spLocks noChangeShapeType="1"/>
            </p:cNvSpPr>
            <p:nvPr/>
          </p:nvSpPr>
          <p:spPr bwMode="gray">
            <a:xfrm>
              <a:off x="4377453" y="4107491"/>
              <a:ext cx="54553" cy="62165"/>
            </a:xfrm>
            <a:prstGeom prst="line">
              <a:avLst/>
            </a:prstGeom>
            <a:grpFill/>
            <a:ln w="30163" cap="rnd">
              <a:solidFill>
                <a:srgbClr val="00AFB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0" name="Line 30"/>
            <p:cNvSpPr>
              <a:spLocks noChangeShapeType="1"/>
            </p:cNvSpPr>
            <p:nvPr/>
          </p:nvSpPr>
          <p:spPr bwMode="gray">
            <a:xfrm flipV="1">
              <a:off x="4302601" y="4334583"/>
              <a:ext cx="81195" cy="15224"/>
            </a:xfrm>
            <a:prstGeom prst="line">
              <a:avLst/>
            </a:prstGeom>
            <a:grpFill/>
            <a:ln w="30163" cap="rnd">
              <a:solidFill>
                <a:srgbClr val="00AFB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1" name="Line 31"/>
            <p:cNvSpPr>
              <a:spLocks noChangeShapeType="1"/>
            </p:cNvSpPr>
            <p:nvPr/>
          </p:nvSpPr>
          <p:spPr bwMode="gray">
            <a:xfrm flipH="1" flipV="1">
              <a:off x="4836712" y="4334583"/>
              <a:ext cx="83732" cy="15224"/>
            </a:xfrm>
            <a:prstGeom prst="line">
              <a:avLst/>
            </a:prstGeom>
            <a:grpFill/>
            <a:ln w="30163" cap="rnd">
              <a:solidFill>
                <a:srgbClr val="00AFB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2" name="Line 38"/>
            <p:cNvSpPr>
              <a:spLocks noChangeShapeType="1"/>
            </p:cNvSpPr>
            <p:nvPr/>
          </p:nvSpPr>
          <p:spPr bwMode="gray">
            <a:xfrm>
              <a:off x="4599471" y="4035177"/>
              <a:ext cx="0" cy="81195"/>
            </a:xfrm>
            <a:prstGeom prst="line">
              <a:avLst/>
            </a:prstGeom>
            <a:grpFill/>
            <a:ln w="30163" cap="rnd">
              <a:solidFill>
                <a:srgbClr val="00AFBB"/>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3" name="Freeform 40"/>
            <p:cNvSpPr>
              <a:spLocks/>
            </p:cNvSpPr>
            <p:nvPr/>
          </p:nvSpPr>
          <p:spPr bwMode="gray">
            <a:xfrm>
              <a:off x="4428200" y="4167118"/>
              <a:ext cx="345079" cy="374257"/>
            </a:xfrm>
            <a:custGeom>
              <a:avLst/>
              <a:gdLst>
                <a:gd name="T0" fmla="*/ 88 w 115"/>
                <a:gd name="T1" fmla="*/ 125 h 125"/>
                <a:gd name="T2" fmla="*/ 28 w 115"/>
                <a:gd name="T3" fmla="*/ 125 h 125"/>
                <a:gd name="T4" fmla="*/ 2 w 115"/>
                <a:gd name="T5" fmla="*/ 62 h 125"/>
                <a:gd name="T6" fmla="*/ 16 w 115"/>
                <a:gd name="T7" fmla="*/ 20 h 125"/>
                <a:gd name="T8" fmla="*/ 55 w 115"/>
                <a:gd name="T9" fmla="*/ 1 h 125"/>
                <a:gd name="T10" fmla="*/ 97 w 115"/>
                <a:gd name="T11" fmla="*/ 18 h 125"/>
                <a:gd name="T12" fmla="*/ 114 w 115"/>
                <a:gd name="T13" fmla="*/ 60 h 125"/>
                <a:gd name="T14" fmla="*/ 88 w 115"/>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25">
                  <a:moveTo>
                    <a:pt x="88" y="125"/>
                  </a:moveTo>
                  <a:cubicBezTo>
                    <a:pt x="86" y="125"/>
                    <a:pt x="31" y="125"/>
                    <a:pt x="28" y="125"/>
                  </a:cubicBezTo>
                  <a:cubicBezTo>
                    <a:pt x="28" y="97"/>
                    <a:pt x="4" y="87"/>
                    <a:pt x="2" y="62"/>
                  </a:cubicBezTo>
                  <a:cubicBezTo>
                    <a:pt x="0" y="44"/>
                    <a:pt x="7" y="29"/>
                    <a:pt x="16" y="20"/>
                  </a:cubicBezTo>
                  <a:cubicBezTo>
                    <a:pt x="25" y="10"/>
                    <a:pt x="38" y="2"/>
                    <a:pt x="55" y="1"/>
                  </a:cubicBezTo>
                  <a:cubicBezTo>
                    <a:pt x="74" y="0"/>
                    <a:pt x="88" y="8"/>
                    <a:pt x="97" y="18"/>
                  </a:cubicBezTo>
                  <a:cubicBezTo>
                    <a:pt x="107" y="27"/>
                    <a:pt x="115" y="41"/>
                    <a:pt x="114" y="60"/>
                  </a:cubicBezTo>
                  <a:cubicBezTo>
                    <a:pt x="112" y="86"/>
                    <a:pt x="88" y="96"/>
                    <a:pt x="88" y="1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4" name="Freeform 41"/>
            <p:cNvSpPr>
              <a:spLocks/>
            </p:cNvSpPr>
            <p:nvPr/>
          </p:nvSpPr>
          <p:spPr bwMode="gray">
            <a:xfrm>
              <a:off x="4513201" y="4556600"/>
              <a:ext cx="178883" cy="81195"/>
            </a:xfrm>
            <a:custGeom>
              <a:avLst/>
              <a:gdLst>
                <a:gd name="T0" fmla="*/ 56 w 60"/>
                <a:gd name="T1" fmla="*/ 0 h 27"/>
                <a:gd name="T2" fmla="*/ 3 w 60"/>
                <a:gd name="T3" fmla="*/ 0 h 27"/>
                <a:gd name="T4" fmla="*/ 0 w 60"/>
                <a:gd name="T5" fmla="*/ 0 h 27"/>
                <a:gd name="T6" fmla="*/ 0 w 60"/>
                <a:gd name="T7" fmla="*/ 1 h 27"/>
                <a:gd name="T8" fmla="*/ 0 w 60"/>
                <a:gd name="T9" fmla="*/ 4 h 27"/>
                <a:gd name="T10" fmla="*/ 0 w 60"/>
                <a:gd name="T11" fmla="*/ 7 h 27"/>
                <a:gd name="T12" fmla="*/ 0 w 60"/>
                <a:gd name="T13" fmla="*/ 10 h 27"/>
                <a:gd name="T14" fmla="*/ 3 w 60"/>
                <a:gd name="T15" fmla="*/ 13 h 27"/>
                <a:gd name="T16" fmla="*/ 16 w 60"/>
                <a:gd name="T17" fmla="*/ 13 h 27"/>
                <a:gd name="T18" fmla="*/ 30 w 60"/>
                <a:gd name="T19" fmla="*/ 27 h 27"/>
                <a:gd name="T20" fmla="*/ 44 w 60"/>
                <a:gd name="T21" fmla="*/ 13 h 27"/>
                <a:gd name="T22" fmla="*/ 56 w 60"/>
                <a:gd name="T23" fmla="*/ 13 h 27"/>
                <a:gd name="T24" fmla="*/ 60 w 60"/>
                <a:gd name="T25" fmla="*/ 10 h 27"/>
                <a:gd name="T26" fmla="*/ 60 w 60"/>
                <a:gd name="T27" fmla="*/ 7 h 27"/>
                <a:gd name="T28" fmla="*/ 60 w 60"/>
                <a:gd name="T29" fmla="*/ 4 h 27"/>
                <a:gd name="T30" fmla="*/ 60 w 60"/>
                <a:gd name="T31" fmla="*/ 0 h 27"/>
                <a:gd name="T32" fmla="*/ 56 w 60"/>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27">
                  <a:moveTo>
                    <a:pt x="56" y="0"/>
                  </a:moveTo>
                  <a:cubicBezTo>
                    <a:pt x="39" y="0"/>
                    <a:pt x="21" y="0"/>
                    <a:pt x="3" y="0"/>
                  </a:cubicBezTo>
                  <a:cubicBezTo>
                    <a:pt x="2" y="0"/>
                    <a:pt x="1" y="0"/>
                    <a:pt x="0" y="0"/>
                  </a:cubicBezTo>
                  <a:cubicBezTo>
                    <a:pt x="0" y="1"/>
                    <a:pt x="0" y="1"/>
                    <a:pt x="0" y="1"/>
                  </a:cubicBezTo>
                  <a:cubicBezTo>
                    <a:pt x="0" y="4"/>
                    <a:pt x="0" y="4"/>
                    <a:pt x="0" y="4"/>
                  </a:cubicBezTo>
                  <a:cubicBezTo>
                    <a:pt x="0" y="7"/>
                    <a:pt x="0" y="7"/>
                    <a:pt x="0" y="7"/>
                  </a:cubicBezTo>
                  <a:cubicBezTo>
                    <a:pt x="0" y="10"/>
                    <a:pt x="0" y="10"/>
                    <a:pt x="0" y="10"/>
                  </a:cubicBezTo>
                  <a:cubicBezTo>
                    <a:pt x="0" y="12"/>
                    <a:pt x="1" y="13"/>
                    <a:pt x="3" y="13"/>
                  </a:cubicBezTo>
                  <a:cubicBezTo>
                    <a:pt x="16" y="13"/>
                    <a:pt x="16" y="13"/>
                    <a:pt x="16" y="13"/>
                  </a:cubicBezTo>
                  <a:cubicBezTo>
                    <a:pt x="16" y="21"/>
                    <a:pt x="22" y="27"/>
                    <a:pt x="30" y="27"/>
                  </a:cubicBezTo>
                  <a:cubicBezTo>
                    <a:pt x="37" y="27"/>
                    <a:pt x="43" y="21"/>
                    <a:pt x="44" y="13"/>
                  </a:cubicBezTo>
                  <a:cubicBezTo>
                    <a:pt x="56" y="13"/>
                    <a:pt x="56" y="13"/>
                    <a:pt x="56" y="13"/>
                  </a:cubicBezTo>
                  <a:cubicBezTo>
                    <a:pt x="58" y="13"/>
                    <a:pt x="60" y="12"/>
                    <a:pt x="60" y="10"/>
                  </a:cubicBezTo>
                  <a:cubicBezTo>
                    <a:pt x="60" y="7"/>
                    <a:pt x="60" y="7"/>
                    <a:pt x="60" y="7"/>
                  </a:cubicBezTo>
                  <a:cubicBezTo>
                    <a:pt x="60" y="4"/>
                    <a:pt x="60" y="4"/>
                    <a:pt x="60" y="4"/>
                  </a:cubicBezTo>
                  <a:cubicBezTo>
                    <a:pt x="60" y="0"/>
                    <a:pt x="60" y="0"/>
                    <a:pt x="60" y="0"/>
                  </a:cubicBezTo>
                  <a:cubicBezTo>
                    <a:pt x="59" y="0"/>
                    <a:pt x="57" y="0"/>
                    <a:pt x="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5" name="Freeform 42"/>
            <p:cNvSpPr>
              <a:spLocks noEditPoints="1"/>
            </p:cNvSpPr>
            <p:nvPr/>
          </p:nvSpPr>
          <p:spPr bwMode="gray">
            <a:xfrm>
              <a:off x="4530962" y="4307941"/>
              <a:ext cx="53284"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2 w 18"/>
                <a:gd name="T13" fmla="*/ 9 h 18"/>
                <a:gd name="T14" fmla="*/ 9 w 18"/>
                <a:gd name="T15" fmla="*/ 16 h 18"/>
                <a:gd name="T16" fmla="*/ 16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2" y="5"/>
                    <a:pt x="2" y="9"/>
                  </a:cubicBezTo>
                  <a:cubicBezTo>
                    <a:pt x="2" y="13"/>
                    <a:pt x="5" y="16"/>
                    <a:pt x="9" y="16"/>
                  </a:cubicBezTo>
                  <a:cubicBezTo>
                    <a:pt x="13" y="16"/>
                    <a:pt x="16" y="13"/>
                    <a:pt x="16" y="9"/>
                  </a:cubicBezTo>
                  <a:cubicBezTo>
                    <a:pt x="16"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6" name="Freeform 43"/>
            <p:cNvSpPr>
              <a:spLocks noEditPoints="1"/>
            </p:cNvSpPr>
            <p:nvPr/>
          </p:nvSpPr>
          <p:spPr bwMode="gray">
            <a:xfrm>
              <a:off x="4560142" y="4307941"/>
              <a:ext cx="54553"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2 w 18"/>
                <a:gd name="T13" fmla="*/ 9 h 18"/>
                <a:gd name="T14" fmla="*/ 9 w 18"/>
                <a:gd name="T15" fmla="*/ 16 h 18"/>
                <a:gd name="T16" fmla="*/ 16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2" y="5"/>
                    <a:pt x="2" y="9"/>
                  </a:cubicBezTo>
                  <a:cubicBezTo>
                    <a:pt x="2" y="13"/>
                    <a:pt x="5" y="16"/>
                    <a:pt x="9" y="16"/>
                  </a:cubicBezTo>
                  <a:cubicBezTo>
                    <a:pt x="13" y="16"/>
                    <a:pt x="16" y="13"/>
                    <a:pt x="16" y="9"/>
                  </a:cubicBezTo>
                  <a:cubicBezTo>
                    <a:pt x="16"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7" name="Freeform 44"/>
            <p:cNvSpPr>
              <a:spLocks noEditPoints="1"/>
            </p:cNvSpPr>
            <p:nvPr/>
          </p:nvSpPr>
          <p:spPr bwMode="gray">
            <a:xfrm>
              <a:off x="4590590" y="4307941"/>
              <a:ext cx="53284"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3 w 18"/>
                <a:gd name="T13" fmla="*/ 9 h 18"/>
                <a:gd name="T14" fmla="*/ 9 w 18"/>
                <a:gd name="T15" fmla="*/ 16 h 18"/>
                <a:gd name="T16" fmla="*/ 15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3" y="5"/>
                    <a:pt x="3" y="9"/>
                  </a:cubicBezTo>
                  <a:cubicBezTo>
                    <a:pt x="3" y="13"/>
                    <a:pt x="5" y="16"/>
                    <a:pt x="9" y="16"/>
                  </a:cubicBezTo>
                  <a:cubicBezTo>
                    <a:pt x="13" y="16"/>
                    <a:pt x="15" y="13"/>
                    <a:pt x="15" y="9"/>
                  </a:cubicBezTo>
                  <a:cubicBezTo>
                    <a:pt x="15"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8" name="Freeform 45"/>
            <p:cNvSpPr>
              <a:spLocks noEditPoints="1"/>
            </p:cNvSpPr>
            <p:nvPr/>
          </p:nvSpPr>
          <p:spPr bwMode="gray">
            <a:xfrm>
              <a:off x="4621038" y="4307941"/>
              <a:ext cx="50747" cy="53284"/>
            </a:xfrm>
            <a:custGeom>
              <a:avLst/>
              <a:gdLst>
                <a:gd name="T0" fmla="*/ 9 w 17"/>
                <a:gd name="T1" fmla="*/ 18 h 18"/>
                <a:gd name="T2" fmla="*/ 0 w 17"/>
                <a:gd name="T3" fmla="*/ 9 h 18"/>
                <a:gd name="T4" fmla="*/ 9 w 17"/>
                <a:gd name="T5" fmla="*/ 0 h 18"/>
                <a:gd name="T6" fmla="*/ 17 w 17"/>
                <a:gd name="T7" fmla="*/ 9 h 18"/>
                <a:gd name="T8" fmla="*/ 9 w 17"/>
                <a:gd name="T9" fmla="*/ 18 h 18"/>
                <a:gd name="T10" fmla="*/ 9 w 17"/>
                <a:gd name="T11" fmla="*/ 3 h 18"/>
                <a:gd name="T12" fmla="*/ 2 w 17"/>
                <a:gd name="T13" fmla="*/ 9 h 18"/>
                <a:gd name="T14" fmla="*/ 9 w 17"/>
                <a:gd name="T15" fmla="*/ 16 h 18"/>
                <a:gd name="T16" fmla="*/ 15 w 17"/>
                <a:gd name="T17" fmla="*/ 9 h 18"/>
                <a:gd name="T18" fmla="*/ 9 w 17"/>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4" y="18"/>
                    <a:pt x="0" y="14"/>
                    <a:pt x="0" y="9"/>
                  </a:cubicBezTo>
                  <a:cubicBezTo>
                    <a:pt x="0" y="4"/>
                    <a:pt x="4" y="0"/>
                    <a:pt x="9" y="0"/>
                  </a:cubicBezTo>
                  <a:cubicBezTo>
                    <a:pt x="13" y="0"/>
                    <a:pt x="17" y="4"/>
                    <a:pt x="17" y="9"/>
                  </a:cubicBezTo>
                  <a:cubicBezTo>
                    <a:pt x="17" y="14"/>
                    <a:pt x="13" y="18"/>
                    <a:pt x="9" y="18"/>
                  </a:cubicBezTo>
                  <a:close/>
                  <a:moveTo>
                    <a:pt x="9" y="3"/>
                  </a:moveTo>
                  <a:cubicBezTo>
                    <a:pt x="5" y="3"/>
                    <a:pt x="2" y="5"/>
                    <a:pt x="2" y="9"/>
                  </a:cubicBezTo>
                  <a:cubicBezTo>
                    <a:pt x="2" y="13"/>
                    <a:pt x="5" y="16"/>
                    <a:pt x="9" y="16"/>
                  </a:cubicBezTo>
                  <a:cubicBezTo>
                    <a:pt x="12" y="16"/>
                    <a:pt x="15" y="13"/>
                    <a:pt x="15" y="9"/>
                  </a:cubicBezTo>
                  <a:cubicBezTo>
                    <a:pt x="15" y="5"/>
                    <a:pt x="12"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19" name="Freeform 46"/>
            <p:cNvSpPr>
              <a:spLocks/>
            </p:cNvSpPr>
            <p:nvPr/>
          </p:nvSpPr>
          <p:spPr bwMode="gray">
            <a:xfrm>
              <a:off x="4503052" y="4343463"/>
              <a:ext cx="87538" cy="210599"/>
            </a:xfrm>
            <a:custGeom>
              <a:avLst/>
              <a:gdLst>
                <a:gd name="T0" fmla="*/ 14 w 29"/>
                <a:gd name="T1" fmla="*/ 27 h 70"/>
                <a:gd name="T2" fmla="*/ 4 w 29"/>
                <a:gd name="T3" fmla="*/ 4 h 70"/>
                <a:gd name="T4" fmla="*/ 12 w 29"/>
                <a:gd name="T5" fmla="*/ 4 h 70"/>
                <a:gd name="T6" fmla="*/ 14 w 29"/>
                <a:gd name="T7" fmla="*/ 2 h 70"/>
                <a:gd name="T8" fmla="*/ 12 w 29"/>
                <a:gd name="T9" fmla="*/ 0 h 70"/>
                <a:gd name="T10" fmla="*/ 0 w 29"/>
                <a:gd name="T11" fmla="*/ 0 h 70"/>
                <a:gd name="T12" fmla="*/ 0 w 29"/>
                <a:gd name="T13" fmla="*/ 2 h 70"/>
                <a:gd name="T14" fmla="*/ 11 w 29"/>
                <a:gd name="T15" fmla="*/ 29 h 70"/>
                <a:gd name="T16" fmla="*/ 25 w 29"/>
                <a:gd name="T17" fmla="*/ 70 h 70"/>
                <a:gd name="T18" fmla="*/ 25 w 29"/>
                <a:gd name="T19" fmla="*/ 70 h 70"/>
                <a:gd name="T20" fmla="*/ 29 w 29"/>
                <a:gd name="T21" fmla="*/ 70 h 70"/>
                <a:gd name="T22" fmla="*/ 14 w 29"/>
                <a:gd name="T2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14" y="27"/>
                  </a:moveTo>
                  <a:cubicBezTo>
                    <a:pt x="7" y="16"/>
                    <a:pt x="5" y="8"/>
                    <a:pt x="4" y="4"/>
                  </a:cubicBezTo>
                  <a:cubicBezTo>
                    <a:pt x="12" y="4"/>
                    <a:pt x="12" y="4"/>
                    <a:pt x="12" y="4"/>
                  </a:cubicBezTo>
                  <a:cubicBezTo>
                    <a:pt x="13" y="4"/>
                    <a:pt x="14" y="3"/>
                    <a:pt x="14" y="2"/>
                  </a:cubicBezTo>
                  <a:cubicBezTo>
                    <a:pt x="14" y="1"/>
                    <a:pt x="13" y="0"/>
                    <a:pt x="12" y="0"/>
                  </a:cubicBezTo>
                  <a:cubicBezTo>
                    <a:pt x="0" y="0"/>
                    <a:pt x="0" y="0"/>
                    <a:pt x="0" y="0"/>
                  </a:cubicBezTo>
                  <a:cubicBezTo>
                    <a:pt x="0" y="2"/>
                    <a:pt x="0" y="2"/>
                    <a:pt x="0" y="2"/>
                  </a:cubicBezTo>
                  <a:cubicBezTo>
                    <a:pt x="0" y="2"/>
                    <a:pt x="0" y="14"/>
                    <a:pt x="11" y="29"/>
                  </a:cubicBezTo>
                  <a:cubicBezTo>
                    <a:pt x="24" y="47"/>
                    <a:pt x="25" y="66"/>
                    <a:pt x="25" y="70"/>
                  </a:cubicBezTo>
                  <a:cubicBezTo>
                    <a:pt x="25" y="70"/>
                    <a:pt x="25" y="70"/>
                    <a:pt x="25" y="70"/>
                  </a:cubicBezTo>
                  <a:cubicBezTo>
                    <a:pt x="29" y="70"/>
                    <a:pt x="29" y="70"/>
                    <a:pt x="29" y="70"/>
                  </a:cubicBezTo>
                  <a:cubicBezTo>
                    <a:pt x="29" y="66"/>
                    <a:pt x="28" y="45"/>
                    <a:pt x="14" y="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20" name="Freeform 47"/>
            <p:cNvSpPr>
              <a:spLocks/>
            </p:cNvSpPr>
            <p:nvPr/>
          </p:nvSpPr>
          <p:spPr bwMode="gray">
            <a:xfrm>
              <a:off x="4614695" y="4343463"/>
              <a:ext cx="86270" cy="210599"/>
            </a:xfrm>
            <a:custGeom>
              <a:avLst/>
              <a:gdLst>
                <a:gd name="T0" fmla="*/ 17 w 29"/>
                <a:gd name="T1" fmla="*/ 0 h 70"/>
                <a:gd name="T2" fmla="*/ 15 w 29"/>
                <a:gd name="T3" fmla="*/ 2 h 70"/>
                <a:gd name="T4" fmla="*/ 17 w 29"/>
                <a:gd name="T5" fmla="*/ 4 h 70"/>
                <a:gd name="T6" fmla="*/ 25 w 29"/>
                <a:gd name="T7" fmla="*/ 4 h 70"/>
                <a:gd name="T8" fmla="*/ 14 w 29"/>
                <a:gd name="T9" fmla="*/ 27 h 70"/>
                <a:gd name="T10" fmla="*/ 0 w 29"/>
                <a:gd name="T11" fmla="*/ 70 h 70"/>
                <a:gd name="T12" fmla="*/ 4 w 29"/>
                <a:gd name="T13" fmla="*/ 70 h 70"/>
                <a:gd name="T14" fmla="*/ 4 w 29"/>
                <a:gd name="T15" fmla="*/ 70 h 70"/>
                <a:gd name="T16" fmla="*/ 17 w 29"/>
                <a:gd name="T17" fmla="*/ 29 h 70"/>
                <a:gd name="T18" fmla="*/ 29 w 29"/>
                <a:gd name="T19" fmla="*/ 2 h 70"/>
                <a:gd name="T20" fmla="*/ 29 w 29"/>
                <a:gd name="T21" fmla="*/ 0 h 70"/>
                <a:gd name="T22" fmla="*/ 17 w 2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17" y="0"/>
                  </a:moveTo>
                  <a:cubicBezTo>
                    <a:pt x="16" y="0"/>
                    <a:pt x="15" y="1"/>
                    <a:pt x="15" y="2"/>
                  </a:cubicBezTo>
                  <a:cubicBezTo>
                    <a:pt x="15" y="3"/>
                    <a:pt x="16" y="4"/>
                    <a:pt x="17" y="4"/>
                  </a:cubicBezTo>
                  <a:cubicBezTo>
                    <a:pt x="25" y="4"/>
                    <a:pt x="25" y="4"/>
                    <a:pt x="25" y="4"/>
                  </a:cubicBezTo>
                  <a:cubicBezTo>
                    <a:pt x="24" y="8"/>
                    <a:pt x="22" y="16"/>
                    <a:pt x="14" y="27"/>
                  </a:cubicBezTo>
                  <a:cubicBezTo>
                    <a:pt x="0" y="45"/>
                    <a:pt x="0" y="66"/>
                    <a:pt x="0" y="70"/>
                  </a:cubicBezTo>
                  <a:cubicBezTo>
                    <a:pt x="4" y="70"/>
                    <a:pt x="4" y="70"/>
                    <a:pt x="4" y="70"/>
                  </a:cubicBezTo>
                  <a:cubicBezTo>
                    <a:pt x="4" y="70"/>
                    <a:pt x="4" y="70"/>
                    <a:pt x="4" y="70"/>
                  </a:cubicBezTo>
                  <a:cubicBezTo>
                    <a:pt x="4" y="66"/>
                    <a:pt x="4" y="47"/>
                    <a:pt x="17" y="29"/>
                  </a:cubicBezTo>
                  <a:cubicBezTo>
                    <a:pt x="28" y="14"/>
                    <a:pt x="29" y="2"/>
                    <a:pt x="29" y="2"/>
                  </a:cubicBezTo>
                  <a:cubicBezTo>
                    <a:pt x="29" y="0"/>
                    <a:pt x="29" y="0"/>
                    <a:pt x="29" y="0"/>
                  </a:cubicBezTo>
                  <a:lnTo>
                    <a:pt x="1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grpSp>
      <p:sp>
        <p:nvSpPr>
          <p:cNvPr id="21" name="Content Placeholder 4"/>
          <p:cNvSpPr>
            <a:spLocks noGrp="1"/>
          </p:cNvSpPr>
          <p:nvPr>
            <p:ph idx="4294967295"/>
          </p:nvPr>
        </p:nvSpPr>
        <p:spPr>
          <a:xfrm>
            <a:off x="386468" y="3771900"/>
            <a:ext cx="2640628" cy="4583111"/>
          </a:xfrm>
          <a:prstGeom prst="rect">
            <a:avLst/>
          </a:prstGeom>
        </p:spPr>
        <p:txBody>
          <a:bodyPr/>
          <a:lstStyle/>
          <a:p>
            <a:pPr lvl="2"/>
            <a:r>
              <a:rPr lang="en-US" sz="1500" i="1" dirty="0">
                <a:latin typeface="+mn-lt"/>
              </a:rPr>
              <a:t>Federal government</a:t>
            </a:r>
          </a:p>
          <a:p>
            <a:pPr lvl="2"/>
            <a:r>
              <a:rPr lang="en-US" dirty="0"/>
              <a:t>Ensure alignment between grant goals, measures, </a:t>
            </a:r>
            <a:r>
              <a:rPr lang="en-US" dirty="0" smtClean="0"/>
              <a:t>and evaluation </a:t>
            </a:r>
            <a:r>
              <a:rPr lang="en-US" dirty="0"/>
              <a:t>requirements</a:t>
            </a:r>
          </a:p>
          <a:p>
            <a:pPr lvl="2"/>
            <a:r>
              <a:rPr lang="en-US" dirty="0"/>
              <a:t>Provide professional development and technical assistance for grantees and evaluators</a:t>
            </a:r>
          </a:p>
          <a:p>
            <a:pPr lvl="2"/>
            <a:r>
              <a:rPr lang="en-US" dirty="0"/>
              <a:t>Assist in providing data sources and timelines to measure impact, especially for administrative employment data</a:t>
            </a:r>
          </a:p>
        </p:txBody>
      </p:sp>
      <p:grpSp>
        <p:nvGrpSpPr>
          <p:cNvPr id="22" name="Group 21"/>
          <p:cNvGrpSpPr/>
          <p:nvPr/>
        </p:nvGrpSpPr>
        <p:grpSpPr bwMode="gray">
          <a:xfrm>
            <a:off x="3771900" y="2590799"/>
            <a:ext cx="1028700" cy="927101"/>
            <a:chOff x="4302601" y="4035177"/>
            <a:chExt cx="617843" cy="602618"/>
          </a:xfrm>
          <a:solidFill>
            <a:schemeClr val="accent1"/>
          </a:solidFill>
        </p:grpSpPr>
        <p:sp>
          <p:nvSpPr>
            <p:cNvPr id="23" name="Line 28"/>
            <p:cNvSpPr>
              <a:spLocks noChangeShapeType="1"/>
            </p:cNvSpPr>
            <p:nvPr/>
          </p:nvSpPr>
          <p:spPr bwMode="gray">
            <a:xfrm flipH="1">
              <a:off x="4764398" y="4107491"/>
              <a:ext cx="53284" cy="62165"/>
            </a:xfrm>
            <a:prstGeom prst="line">
              <a:avLst/>
            </a:prstGeom>
            <a:grpFill/>
            <a:ln w="30163" cap="rnd">
              <a:solidFill>
                <a:srgbClr val="E7B8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24" name="Line 29"/>
            <p:cNvSpPr>
              <a:spLocks noChangeShapeType="1"/>
            </p:cNvSpPr>
            <p:nvPr/>
          </p:nvSpPr>
          <p:spPr bwMode="gray">
            <a:xfrm>
              <a:off x="4377453" y="4107491"/>
              <a:ext cx="54553" cy="62165"/>
            </a:xfrm>
            <a:prstGeom prst="line">
              <a:avLst/>
            </a:prstGeom>
            <a:grpFill/>
            <a:ln w="301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25" name="Line 30"/>
            <p:cNvSpPr>
              <a:spLocks noChangeShapeType="1"/>
            </p:cNvSpPr>
            <p:nvPr/>
          </p:nvSpPr>
          <p:spPr bwMode="gray">
            <a:xfrm flipV="1">
              <a:off x="4302601" y="4334583"/>
              <a:ext cx="81195" cy="15224"/>
            </a:xfrm>
            <a:prstGeom prst="line">
              <a:avLst/>
            </a:prstGeom>
            <a:grpFill/>
            <a:ln w="30163" cap="rnd">
              <a:solidFill>
                <a:srgbClr val="E7B8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26" name="Line 31"/>
            <p:cNvSpPr>
              <a:spLocks noChangeShapeType="1"/>
            </p:cNvSpPr>
            <p:nvPr/>
          </p:nvSpPr>
          <p:spPr bwMode="gray">
            <a:xfrm flipH="1" flipV="1">
              <a:off x="4836712" y="4334583"/>
              <a:ext cx="83732" cy="15224"/>
            </a:xfrm>
            <a:prstGeom prst="line">
              <a:avLst/>
            </a:prstGeom>
            <a:grpFill/>
            <a:ln w="30163" cap="rnd">
              <a:solidFill>
                <a:srgbClr val="E7B8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27" name="Line 38"/>
            <p:cNvSpPr>
              <a:spLocks noChangeShapeType="1"/>
            </p:cNvSpPr>
            <p:nvPr/>
          </p:nvSpPr>
          <p:spPr bwMode="gray">
            <a:xfrm>
              <a:off x="4599471" y="4035177"/>
              <a:ext cx="0" cy="81195"/>
            </a:xfrm>
            <a:prstGeom prst="line">
              <a:avLst/>
            </a:prstGeom>
            <a:grpFill/>
            <a:ln w="30163" cap="rnd">
              <a:solidFill>
                <a:srgbClr val="E7B8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28" name="Freeform 40"/>
            <p:cNvSpPr>
              <a:spLocks/>
            </p:cNvSpPr>
            <p:nvPr/>
          </p:nvSpPr>
          <p:spPr bwMode="gray">
            <a:xfrm>
              <a:off x="4428200" y="4167118"/>
              <a:ext cx="345079" cy="374257"/>
            </a:xfrm>
            <a:custGeom>
              <a:avLst/>
              <a:gdLst>
                <a:gd name="T0" fmla="*/ 88 w 115"/>
                <a:gd name="T1" fmla="*/ 125 h 125"/>
                <a:gd name="T2" fmla="*/ 28 w 115"/>
                <a:gd name="T3" fmla="*/ 125 h 125"/>
                <a:gd name="T4" fmla="*/ 2 w 115"/>
                <a:gd name="T5" fmla="*/ 62 h 125"/>
                <a:gd name="T6" fmla="*/ 16 w 115"/>
                <a:gd name="T7" fmla="*/ 20 h 125"/>
                <a:gd name="T8" fmla="*/ 55 w 115"/>
                <a:gd name="T9" fmla="*/ 1 h 125"/>
                <a:gd name="T10" fmla="*/ 97 w 115"/>
                <a:gd name="T11" fmla="*/ 18 h 125"/>
                <a:gd name="T12" fmla="*/ 114 w 115"/>
                <a:gd name="T13" fmla="*/ 60 h 125"/>
                <a:gd name="T14" fmla="*/ 88 w 115"/>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25">
                  <a:moveTo>
                    <a:pt x="88" y="125"/>
                  </a:moveTo>
                  <a:cubicBezTo>
                    <a:pt x="86" y="125"/>
                    <a:pt x="31" y="125"/>
                    <a:pt x="28" y="125"/>
                  </a:cubicBezTo>
                  <a:cubicBezTo>
                    <a:pt x="28" y="97"/>
                    <a:pt x="4" y="87"/>
                    <a:pt x="2" y="62"/>
                  </a:cubicBezTo>
                  <a:cubicBezTo>
                    <a:pt x="0" y="44"/>
                    <a:pt x="7" y="29"/>
                    <a:pt x="16" y="20"/>
                  </a:cubicBezTo>
                  <a:cubicBezTo>
                    <a:pt x="25" y="10"/>
                    <a:pt x="38" y="2"/>
                    <a:pt x="55" y="1"/>
                  </a:cubicBezTo>
                  <a:cubicBezTo>
                    <a:pt x="74" y="0"/>
                    <a:pt x="88" y="8"/>
                    <a:pt x="97" y="18"/>
                  </a:cubicBezTo>
                  <a:cubicBezTo>
                    <a:pt x="107" y="27"/>
                    <a:pt x="115" y="41"/>
                    <a:pt x="114" y="60"/>
                  </a:cubicBezTo>
                  <a:cubicBezTo>
                    <a:pt x="112" y="86"/>
                    <a:pt x="88" y="96"/>
                    <a:pt x="88" y="1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29" name="Freeform 41"/>
            <p:cNvSpPr>
              <a:spLocks/>
            </p:cNvSpPr>
            <p:nvPr/>
          </p:nvSpPr>
          <p:spPr bwMode="gray">
            <a:xfrm>
              <a:off x="4513201" y="4556600"/>
              <a:ext cx="178883" cy="81195"/>
            </a:xfrm>
            <a:custGeom>
              <a:avLst/>
              <a:gdLst>
                <a:gd name="T0" fmla="*/ 56 w 60"/>
                <a:gd name="T1" fmla="*/ 0 h 27"/>
                <a:gd name="T2" fmla="*/ 3 w 60"/>
                <a:gd name="T3" fmla="*/ 0 h 27"/>
                <a:gd name="T4" fmla="*/ 0 w 60"/>
                <a:gd name="T5" fmla="*/ 0 h 27"/>
                <a:gd name="T6" fmla="*/ 0 w 60"/>
                <a:gd name="T7" fmla="*/ 1 h 27"/>
                <a:gd name="T8" fmla="*/ 0 w 60"/>
                <a:gd name="T9" fmla="*/ 4 h 27"/>
                <a:gd name="T10" fmla="*/ 0 w 60"/>
                <a:gd name="T11" fmla="*/ 7 h 27"/>
                <a:gd name="T12" fmla="*/ 0 w 60"/>
                <a:gd name="T13" fmla="*/ 10 h 27"/>
                <a:gd name="T14" fmla="*/ 3 w 60"/>
                <a:gd name="T15" fmla="*/ 13 h 27"/>
                <a:gd name="T16" fmla="*/ 16 w 60"/>
                <a:gd name="T17" fmla="*/ 13 h 27"/>
                <a:gd name="T18" fmla="*/ 30 w 60"/>
                <a:gd name="T19" fmla="*/ 27 h 27"/>
                <a:gd name="T20" fmla="*/ 44 w 60"/>
                <a:gd name="T21" fmla="*/ 13 h 27"/>
                <a:gd name="T22" fmla="*/ 56 w 60"/>
                <a:gd name="T23" fmla="*/ 13 h 27"/>
                <a:gd name="T24" fmla="*/ 60 w 60"/>
                <a:gd name="T25" fmla="*/ 10 h 27"/>
                <a:gd name="T26" fmla="*/ 60 w 60"/>
                <a:gd name="T27" fmla="*/ 7 h 27"/>
                <a:gd name="T28" fmla="*/ 60 w 60"/>
                <a:gd name="T29" fmla="*/ 4 h 27"/>
                <a:gd name="T30" fmla="*/ 60 w 60"/>
                <a:gd name="T31" fmla="*/ 0 h 27"/>
                <a:gd name="T32" fmla="*/ 56 w 60"/>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27">
                  <a:moveTo>
                    <a:pt x="56" y="0"/>
                  </a:moveTo>
                  <a:cubicBezTo>
                    <a:pt x="39" y="0"/>
                    <a:pt x="21" y="0"/>
                    <a:pt x="3" y="0"/>
                  </a:cubicBezTo>
                  <a:cubicBezTo>
                    <a:pt x="2" y="0"/>
                    <a:pt x="1" y="0"/>
                    <a:pt x="0" y="0"/>
                  </a:cubicBezTo>
                  <a:cubicBezTo>
                    <a:pt x="0" y="1"/>
                    <a:pt x="0" y="1"/>
                    <a:pt x="0" y="1"/>
                  </a:cubicBezTo>
                  <a:cubicBezTo>
                    <a:pt x="0" y="4"/>
                    <a:pt x="0" y="4"/>
                    <a:pt x="0" y="4"/>
                  </a:cubicBezTo>
                  <a:cubicBezTo>
                    <a:pt x="0" y="7"/>
                    <a:pt x="0" y="7"/>
                    <a:pt x="0" y="7"/>
                  </a:cubicBezTo>
                  <a:cubicBezTo>
                    <a:pt x="0" y="10"/>
                    <a:pt x="0" y="10"/>
                    <a:pt x="0" y="10"/>
                  </a:cubicBezTo>
                  <a:cubicBezTo>
                    <a:pt x="0" y="12"/>
                    <a:pt x="1" y="13"/>
                    <a:pt x="3" y="13"/>
                  </a:cubicBezTo>
                  <a:cubicBezTo>
                    <a:pt x="16" y="13"/>
                    <a:pt x="16" y="13"/>
                    <a:pt x="16" y="13"/>
                  </a:cubicBezTo>
                  <a:cubicBezTo>
                    <a:pt x="16" y="21"/>
                    <a:pt x="22" y="27"/>
                    <a:pt x="30" y="27"/>
                  </a:cubicBezTo>
                  <a:cubicBezTo>
                    <a:pt x="37" y="27"/>
                    <a:pt x="43" y="21"/>
                    <a:pt x="44" y="13"/>
                  </a:cubicBezTo>
                  <a:cubicBezTo>
                    <a:pt x="56" y="13"/>
                    <a:pt x="56" y="13"/>
                    <a:pt x="56" y="13"/>
                  </a:cubicBezTo>
                  <a:cubicBezTo>
                    <a:pt x="58" y="13"/>
                    <a:pt x="60" y="12"/>
                    <a:pt x="60" y="10"/>
                  </a:cubicBezTo>
                  <a:cubicBezTo>
                    <a:pt x="60" y="7"/>
                    <a:pt x="60" y="7"/>
                    <a:pt x="60" y="7"/>
                  </a:cubicBezTo>
                  <a:cubicBezTo>
                    <a:pt x="60" y="4"/>
                    <a:pt x="60" y="4"/>
                    <a:pt x="60" y="4"/>
                  </a:cubicBezTo>
                  <a:cubicBezTo>
                    <a:pt x="60" y="0"/>
                    <a:pt x="60" y="0"/>
                    <a:pt x="60" y="0"/>
                  </a:cubicBezTo>
                  <a:cubicBezTo>
                    <a:pt x="59" y="0"/>
                    <a:pt x="57" y="0"/>
                    <a:pt x="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0" name="Freeform 42"/>
            <p:cNvSpPr>
              <a:spLocks noEditPoints="1"/>
            </p:cNvSpPr>
            <p:nvPr/>
          </p:nvSpPr>
          <p:spPr bwMode="gray">
            <a:xfrm>
              <a:off x="4530962" y="4307941"/>
              <a:ext cx="53284"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2 w 18"/>
                <a:gd name="T13" fmla="*/ 9 h 18"/>
                <a:gd name="T14" fmla="*/ 9 w 18"/>
                <a:gd name="T15" fmla="*/ 16 h 18"/>
                <a:gd name="T16" fmla="*/ 16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2" y="5"/>
                    <a:pt x="2" y="9"/>
                  </a:cubicBezTo>
                  <a:cubicBezTo>
                    <a:pt x="2" y="13"/>
                    <a:pt x="5" y="16"/>
                    <a:pt x="9" y="16"/>
                  </a:cubicBezTo>
                  <a:cubicBezTo>
                    <a:pt x="13" y="16"/>
                    <a:pt x="16" y="13"/>
                    <a:pt x="16" y="9"/>
                  </a:cubicBezTo>
                  <a:cubicBezTo>
                    <a:pt x="16"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1" name="Freeform 43"/>
            <p:cNvSpPr>
              <a:spLocks noEditPoints="1"/>
            </p:cNvSpPr>
            <p:nvPr/>
          </p:nvSpPr>
          <p:spPr bwMode="gray">
            <a:xfrm>
              <a:off x="4560142" y="4307941"/>
              <a:ext cx="54553"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2 w 18"/>
                <a:gd name="T13" fmla="*/ 9 h 18"/>
                <a:gd name="T14" fmla="*/ 9 w 18"/>
                <a:gd name="T15" fmla="*/ 16 h 18"/>
                <a:gd name="T16" fmla="*/ 16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2" y="5"/>
                    <a:pt x="2" y="9"/>
                  </a:cubicBezTo>
                  <a:cubicBezTo>
                    <a:pt x="2" y="13"/>
                    <a:pt x="5" y="16"/>
                    <a:pt x="9" y="16"/>
                  </a:cubicBezTo>
                  <a:cubicBezTo>
                    <a:pt x="13" y="16"/>
                    <a:pt x="16" y="13"/>
                    <a:pt x="16" y="9"/>
                  </a:cubicBezTo>
                  <a:cubicBezTo>
                    <a:pt x="16"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2" name="Freeform 44"/>
            <p:cNvSpPr>
              <a:spLocks noEditPoints="1"/>
            </p:cNvSpPr>
            <p:nvPr/>
          </p:nvSpPr>
          <p:spPr bwMode="gray">
            <a:xfrm>
              <a:off x="4590590" y="4307941"/>
              <a:ext cx="53284"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3 w 18"/>
                <a:gd name="T13" fmla="*/ 9 h 18"/>
                <a:gd name="T14" fmla="*/ 9 w 18"/>
                <a:gd name="T15" fmla="*/ 16 h 18"/>
                <a:gd name="T16" fmla="*/ 15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3" y="5"/>
                    <a:pt x="3" y="9"/>
                  </a:cubicBezTo>
                  <a:cubicBezTo>
                    <a:pt x="3" y="13"/>
                    <a:pt x="5" y="16"/>
                    <a:pt x="9" y="16"/>
                  </a:cubicBezTo>
                  <a:cubicBezTo>
                    <a:pt x="13" y="16"/>
                    <a:pt x="15" y="13"/>
                    <a:pt x="15" y="9"/>
                  </a:cubicBezTo>
                  <a:cubicBezTo>
                    <a:pt x="15"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3" name="Freeform 45"/>
            <p:cNvSpPr>
              <a:spLocks noEditPoints="1"/>
            </p:cNvSpPr>
            <p:nvPr/>
          </p:nvSpPr>
          <p:spPr bwMode="gray">
            <a:xfrm>
              <a:off x="4621038" y="4307941"/>
              <a:ext cx="50747" cy="53284"/>
            </a:xfrm>
            <a:custGeom>
              <a:avLst/>
              <a:gdLst>
                <a:gd name="T0" fmla="*/ 9 w 17"/>
                <a:gd name="T1" fmla="*/ 18 h 18"/>
                <a:gd name="T2" fmla="*/ 0 w 17"/>
                <a:gd name="T3" fmla="*/ 9 h 18"/>
                <a:gd name="T4" fmla="*/ 9 w 17"/>
                <a:gd name="T5" fmla="*/ 0 h 18"/>
                <a:gd name="T6" fmla="*/ 17 w 17"/>
                <a:gd name="T7" fmla="*/ 9 h 18"/>
                <a:gd name="T8" fmla="*/ 9 w 17"/>
                <a:gd name="T9" fmla="*/ 18 h 18"/>
                <a:gd name="T10" fmla="*/ 9 w 17"/>
                <a:gd name="T11" fmla="*/ 3 h 18"/>
                <a:gd name="T12" fmla="*/ 2 w 17"/>
                <a:gd name="T13" fmla="*/ 9 h 18"/>
                <a:gd name="T14" fmla="*/ 9 w 17"/>
                <a:gd name="T15" fmla="*/ 16 h 18"/>
                <a:gd name="T16" fmla="*/ 15 w 17"/>
                <a:gd name="T17" fmla="*/ 9 h 18"/>
                <a:gd name="T18" fmla="*/ 9 w 17"/>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4" y="18"/>
                    <a:pt x="0" y="14"/>
                    <a:pt x="0" y="9"/>
                  </a:cubicBezTo>
                  <a:cubicBezTo>
                    <a:pt x="0" y="4"/>
                    <a:pt x="4" y="0"/>
                    <a:pt x="9" y="0"/>
                  </a:cubicBezTo>
                  <a:cubicBezTo>
                    <a:pt x="13" y="0"/>
                    <a:pt x="17" y="4"/>
                    <a:pt x="17" y="9"/>
                  </a:cubicBezTo>
                  <a:cubicBezTo>
                    <a:pt x="17" y="14"/>
                    <a:pt x="13" y="18"/>
                    <a:pt x="9" y="18"/>
                  </a:cubicBezTo>
                  <a:close/>
                  <a:moveTo>
                    <a:pt x="9" y="3"/>
                  </a:moveTo>
                  <a:cubicBezTo>
                    <a:pt x="5" y="3"/>
                    <a:pt x="2" y="5"/>
                    <a:pt x="2" y="9"/>
                  </a:cubicBezTo>
                  <a:cubicBezTo>
                    <a:pt x="2" y="13"/>
                    <a:pt x="5" y="16"/>
                    <a:pt x="9" y="16"/>
                  </a:cubicBezTo>
                  <a:cubicBezTo>
                    <a:pt x="12" y="16"/>
                    <a:pt x="15" y="13"/>
                    <a:pt x="15" y="9"/>
                  </a:cubicBezTo>
                  <a:cubicBezTo>
                    <a:pt x="15" y="5"/>
                    <a:pt x="12"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4" name="Freeform 46"/>
            <p:cNvSpPr>
              <a:spLocks/>
            </p:cNvSpPr>
            <p:nvPr/>
          </p:nvSpPr>
          <p:spPr bwMode="gray">
            <a:xfrm>
              <a:off x="4503052" y="4343463"/>
              <a:ext cx="87538" cy="210599"/>
            </a:xfrm>
            <a:custGeom>
              <a:avLst/>
              <a:gdLst>
                <a:gd name="T0" fmla="*/ 14 w 29"/>
                <a:gd name="T1" fmla="*/ 27 h 70"/>
                <a:gd name="T2" fmla="*/ 4 w 29"/>
                <a:gd name="T3" fmla="*/ 4 h 70"/>
                <a:gd name="T4" fmla="*/ 12 w 29"/>
                <a:gd name="T5" fmla="*/ 4 h 70"/>
                <a:gd name="T6" fmla="*/ 14 w 29"/>
                <a:gd name="T7" fmla="*/ 2 h 70"/>
                <a:gd name="T8" fmla="*/ 12 w 29"/>
                <a:gd name="T9" fmla="*/ 0 h 70"/>
                <a:gd name="T10" fmla="*/ 0 w 29"/>
                <a:gd name="T11" fmla="*/ 0 h 70"/>
                <a:gd name="T12" fmla="*/ 0 w 29"/>
                <a:gd name="T13" fmla="*/ 2 h 70"/>
                <a:gd name="T14" fmla="*/ 11 w 29"/>
                <a:gd name="T15" fmla="*/ 29 h 70"/>
                <a:gd name="T16" fmla="*/ 25 w 29"/>
                <a:gd name="T17" fmla="*/ 70 h 70"/>
                <a:gd name="T18" fmla="*/ 25 w 29"/>
                <a:gd name="T19" fmla="*/ 70 h 70"/>
                <a:gd name="T20" fmla="*/ 29 w 29"/>
                <a:gd name="T21" fmla="*/ 70 h 70"/>
                <a:gd name="T22" fmla="*/ 14 w 29"/>
                <a:gd name="T2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14" y="27"/>
                  </a:moveTo>
                  <a:cubicBezTo>
                    <a:pt x="7" y="16"/>
                    <a:pt x="5" y="8"/>
                    <a:pt x="4" y="4"/>
                  </a:cubicBezTo>
                  <a:cubicBezTo>
                    <a:pt x="12" y="4"/>
                    <a:pt x="12" y="4"/>
                    <a:pt x="12" y="4"/>
                  </a:cubicBezTo>
                  <a:cubicBezTo>
                    <a:pt x="13" y="4"/>
                    <a:pt x="14" y="3"/>
                    <a:pt x="14" y="2"/>
                  </a:cubicBezTo>
                  <a:cubicBezTo>
                    <a:pt x="14" y="1"/>
                    <a:pt x="13" y="0"/>
                    <a:pt x="12" y="0"/>
                  </a:cubicBezTo>
                  <a:cubicBezTo>
                    <a:pt x="0" y="0"/>
                    <a:pt x="0" y="0"/>
                    <a:pt x="0" y="0"/>
                  </a:cubicBezTo>
                  <a:cubicBezTo>
                    <a:pt x="0" y="2"/>
                    <a:pt x="0" y="2"/>
                    <a:pt x="0" y="2"/>
                  </a:cubicBezTo>
                  <a:cubicBezTo>
                    <a:pt x="0" y="2"/>
                    <a:pt x="0" y="14"/>
                    <a:pt x="11" y="29"/>
                  </a:cubicBezTo>
                  <a:cubicBezTo>
                    <a:pt x="24" y="47"/>
                    <a:pt x="25" y="66"/>
                    <a:pt x="25" y="70"/>
                  </a:cubicBezTo>
                  <a:cubicBezTo>
                    <a:pt x="25" y="70"/>
                    <a:pt x="25" y="70"/>
                    <a:pt x="25" y="70"/>
                  </a:cubicBezTo>
                  <a:cubicBezTo>
                    <a:pt x="29" y="70"/>
                    <a:pt x="29" y="70"/>
                    <a:pt x="29" y="70"/>
                  </a:cubicBezTo>
                  <a:cubicBezTo>
                    <a:pt x="29" y="66"/>
                    <a:pt x="28" y="45"/>
                    <a:pt x="14" y="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5" name="Freeform 47"/>
            <p:cNvSpPr>
              <a:spLocks/>
            </p:cNvSpPr>
            <p:nvPr/>
          </p:nvSpPr>
          <p:spPr bwMode="gray">
            <a:xfrm>
              <a:off x="4614695" y="4343463"/>
              <a:ext cx="86270" cy="210599"/>
            </a:xfrm>
            <a:custGeom>
              <a:avLst/>
              <a:gdLst>
                <a:gd name="T0" fmla="*/ 17 w 29"/>
                <a:gd name="T1" fmla="*/ 0 h 70"/>
                <a:gd name="T2" fmla="*/ 15 w 29"/>
                <a:gd name="T3" fmla="*/ 2 h 70"/>
                <a:gd name="T4" fmla="*/ 17 w 29"/>
                <a:gd name="T5" fmla="*/ 4 h 70"/>
                <a:gd name="T6" fmla="*/ 25 w 29"/>
                <a:gd name="T7" fmla="*/ 4 h 70"/>
                <a:gd name="T8" fmla="*/ 14 w 29"/>
                <a:gd name="T9" fmla="*/ 27 h 70"/>
                <a:gd name="T10" fmla="*/ 0 w 29"/>
                <a:gd name="T11" fmla="*/ 70 h 70"/>
                <a:gd name="T12" fmla="*/ 4 w 29"/>
                <a:gd name="T13" fmla="*/ 70 h 70"/>
                <a:gd name="T14" fmla="*/ 4 w 29"/>
                <a:gd name="T15" fmla="*/ 70 h 70"/>
                <a:gd name="T16" fmla="*/ 17 w 29"/>
                <a:gd name="T17" fmla="*/ 29 h 70"/>
                <a:gd name="T18" fmla="*/ 29 w 29"/>
                <a:gd name="T19" fmla="*/ 2 h 70"/>
                <a:gd name="T20" fmla="*/ 29 w 29"/>
                <a:gd name="T21" fmla="*/ 0 h 70"/>
                <a:gd name="T22" fmla="*/ 17 w 2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17" y="0"/>
                  </a:moveTo>
                  <a:cubicBezTo>
                    <a:pt x="16" y="0"/>
                    <a:pt x="15" y="1"/>
                    <a:pt x="15" y="2"/>
                  </a:cubicBezTo>
                  <a:cubicBezTo>
                    <a:pt x="15" y="3"/>
                    <a:pt x="16" y="4"/>
                    <a:pt x="17" y="4"/>
                  </a:cubicBezTo>
                  <a:cubicBezTo>
                    <a:pt x="25" y="4"/>
                    <a:pt x="25" y="4"/>
                    <a:pt x="25" y="4"/>
                  </a:cubicBezTo>
                  <a:cubicBezTo>
                    <a:pt x="24" y="8"/>
                    <a:pt x="22" y="16"/>
                    <a:pt x="14" y="27"/>
                  </a:cubicBezTo>
                  <a:cubicBezTo>
                    <a:pt x="0" y="45"/>
                    <a:pt x="0" y="66"/>
                    <a:pt x="0" y="70"/>
                  </a:cubicBezTo>
                  <a:cubicBezTo>
                    <a:pt x="4" y="70"/>
                    <a:pt x="4" y="70"/>
                    <a:pt x="4" y="70"/>
                  </a:cubicBezTo>
                  <a:cubicBezTo>
                    <a:pt x="4" y="70"/>
                    <a:pt x="4" y="70"/>
                    <a:pt x="4" y="70"/>
                  </a:cubicBezTo>
                  <a:cubicBezTo>
                    <a:pt x="4" y="66"/>
                    <a:pt x="4" y="47"/>
                    <a:pt x="17" y="29"/>
                  </a:cubicBezTo>
                  <a:cubicBezTo>
                    <a:pt x="28" y="14"/>
                    <a:pt x="29" y="2"/>
                    <a:pt x="29" y="2"/>
                  </a:cubicBezTo>
                  <a:cubicBezTo>
                    <a:pt x="29" y="0"/>
                    <a:pt x="29" y="0"/>
                    <a:pt x="29" y="0"/>
                  </a:cubicBezTo>
                  <a:lnTo>
                    <a:pt x="1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grpSp>
      <p:grpSp>
        <p:nvGrpSpPr>
          <p:cNvPr id="36" name="Group 35"/>
          <p:cNvGrpSpPr/>
          <p:nvPr/>
        </p:nvGrpSpPr>
        <p:grpSpPr bwMode="gray">
          <a:xfrm>
            <a:off x="6578601" y="2565399"/>
            <a:ext cx="1028700" cy="952501"/>
            <a:chOff x="4302601" y="4035177"/>
            <a:chExt cx="617843" cy="602618"/>
          </a:xfrm>
          <a:solidFill>
            <a:srgbClr val="1186C8"/>
          </a:solidFill>
        </p:grpSpPr>
        <p:sp>
          <p:nvSpPr>
            <p:cNvPr id="37" name="Line 28"/>
            <p:cNvSpPr>
              <a:spLocks noChangeShapeType="1"/>
            </p:cNvSpPr>
            <p:nvPr/>
          </p:nvSpPr>
          <p:spPr bwMode="gray">
            <a:xfrm flipH="1">
              <a:off x="4764398" y="4107491"/>
              <a:ext cx="53284" cy="62165"/>
            </a:xfrm>
            <a:prstGeom prst="line">
              <a:avLst/>
            </a:prstGeom>
            <a:grpFill/>
            <a:ln w="30163" cap="rnd">
              <a:solidFill>
                <a:srgbClr val="1186C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8" name="Line 29"/>
            <p:cNvSpPr>
              <a:spLocks noChangeShapeType="1"/>
            </p:cNvSpPr>
            <p:nvPr/>
          </p:nvSpPr>
          <p:spPr bwMode="gray">
            <a:xfrm>
              <a:off x="4377453" y="4107491"/>
              <a:ext cx="54553" cy="62165"/>
            </a:xfrm>
            <a:prstGeom prst="line">
              <a:avLst/>
            </a:prstGeom>
            <a:grpFill/>
            <a:ln w="30163" cap="rnd">
              <a:solidFill>
                <a:srgbClr val="1186C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39" name="Line 30"/>
            <p:cNvSpPr>
              <a:spLocks noChangeShapeType="1"/>
            </p:cNvSpPr>
            <p:nvPr/>
          </p:nvSpPr>
          <p:spPr bwMode="gray">
            <a:xfrm flipV="1">
              <a:off x="4302601" y="4334583"/>
              <a:ext cx="81195" cy="15224"/>
            </a:xfrm>
            <a:prstGeom prst="line">
              <a:avLst/>
            </a:prstGeom>
            <a:grpFill/>
            <a:ln w="30163" cap="rnd">
              <a:solidFill>
                <a:srgbClr val="1186C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0" name="Line 31"/>
            <p:cNvSpPr>
              <a:spLocks noChangeShapeType="1"/>
            </p:cNvSpPr>
            <p:nvPr/>
          </p:nvSpPr>
          <p:spPr bwMode="gray">
            <a:xfrm flipH="1" flipV="1">
              <a:off x="4836712" y="4334583"/>
              <a:ext cx="83732" cy="15224"/>
            </a:xfrm>
            <a:prstGeom prst="line">
              <a:avLst/>
            </a:prstGeom>
            <a:grpFill/>
            <a:ln w="30163" cap="rnd">
              <a:solidFill>
                <a:srgbClr val="1186C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1" name="Line 38"/>
            <p:cNvSpPr>
              <a:spLocks noChangeShapeType="1"/>
            </p:cNvSpPr>
            <p:nvPr/>
          </p:nvSpPr>
          <p:spPr bwMode="gray">
            <a:xfrm>
              <a:off x="4599471" y="4035177"/>
              <a:ext cx="0" cy="81195"/>
            </a:xfrm>
            <a:prstGeom prst="line">
              <a:avLst/>
            </a:prstGeom>
            <a:grpFill/>
            <a:ln w="30163" cap="rnd">
              <a:solidFill>
                <a:srgbClr val="1186C8"/>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2" name="Freeform 40"/>
            <p:cNvSpPr>
              <a:spLocks/>
            </p:cNvSpPr>
            <p:nvPr/>
          </p:nvSpPr>
          <p:spPr bwMode="gray">
            <a:xfrm>
              <a:off x="4428200" y="4167118"/>
              <a:ext cx="345079" cy="374257"/>
            </a:xfrm>
            <a:custGeom>
              <a:avLst/>
              <a:gdLst>
                <a:gd name="T0" fmla="*/ 88 w 115"/>
                <a:gd name="T1" fmla="*/ 125 h 125"/>
                <a:gd name="T2" fmla="*/ 28 w 115"/>
                <a:gd name="T3" fmla="*/ 125 h 125"/>
                <a:gd name="T4" fmla="*/ 2 w 115"/>
                <a:gd name="T5" fmla="*/ 62 h 125"/>
                <a:gd name="T6" fmla="*/ 16 w 115"/>
                <a:gd name="T7" fmla="*/ 20 h 125"/>
                <a:gd name="T8" fmla="*/ 55 w 115"/>
                <a:gd name="T9" fmla="*/ 1 h 125"/>
                <a:gd name="T10" fmla="*/ 97 w 115"/>
                <a:gd name="T11" fmla="*/ 18 h 125"/>
                <a:gd name="T12" fmla="*/ 114 w 115"/>
                <a:gd name="T13" fmla="*/ 60 h 125"/>
                <a:gd name="T14" fmla="*/ 88 w 115"/>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25">
                  <a:moveTo>
                    <a:pt x="88" y="125"/>
                  </a:moveTo>
                  <a:cubicBezTo>
                    <a:pt x="86" y="125"/>
                    <a:pt x="31" y="125"/>
                    <a:pt x="28" y="125"/>
                  </a:cubicBezTo>
                  <a:cubicBezTo>
                    <a:pt x="28" y="97"/>
                    <a:pt x="4" y="87"/>
                    <a:pt x="2" y="62"/>
                  </a:cubicBezTo>
                  <a:cubicBezTo>
                    <a:pt x="0" y="44"/>
                    <a:pt x="7" y="29"/>
                    <a:pt x="16" y="20"/>
                  </a:cubicBezTo>
                  <a:cubicBezTo>
                    <a:pt x="25" y="10"/>
                    <a:pt x="38" y="2"/>
                    <a:pt x="55" y="1"/>
                  </a:cubicBezTo>
                  <a:cubicBezTo>
                    <a:pt x="74" y="0"/>
                    <a:pt x="88" y="8"/>
                    <a:pt x="97" y="18"/>
                  </a:cubicBezTo>
                  <a:cubicBezTo>
                    <a:pt x="107" y="27"/>
                    <a:pt x="115" y="41"/>
                    <a:pt x="114" y="60"/>
                  </a:cubicBezTo>
                  <a:cubicBezTo>
                    <a:pt x="112" y="86"/>
                    <a:pt x="88" y="96"/>
                    <a:pt x="88" y="1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3" name="Freeform 41"/>
            <p:cNvSpPr>
              <a:spLocks/>
            </p:cNvSpPr>
            <p:nvPr/>
          </p:nvSpPr>
          <p:spPr bwMode="gray">
            <a:xfrm>
              <a:off x="4513201" y="4556600"/>
              <a:ext cx="178883" cy="81195"/>
            </a:xfrm>
            <a:custGeom>
              <a:avLst/>
              <a:gdLst>
                <a:gd name="T0" fmla="*/ 56 w 60"/>
                <a:gd name="T1" fmla="*/ 0 h 27"/>
                <a:gd name="T2" fmla="*/ 3 w 60"/>
                <a:gd name="T3" fmla="*/ 0 h 27"/>
                <a:gd name="T4" fmla="*/ 0 w 60"/>
                <a:gd name="T5" fmla="*/ 0 h 27"/>
                <a:gd name="T6" fmla="*/ 0 w 60"/>
                <a:gd name="T7" fmla="*/ 1 h 27"/>
                <a:gd name="T8" fmla="*/ 0 w 60"/>
                <a:gd name="T9" fmla="*/ 4 h 27"/>
                <a:gd name="T10" fmla="*/ 0 w 60"/>
                <a:gd name="T11" fmla="*/ 7 h 27"/>
                <a:gd name="T12" fmla="*/ 0 w 60"/>
                <a:gd name="T13" fmla="*/ 10 h 27"/>
                <a:gd name="T14" fmla="*/ 3 w 60"/>
                <a:gd name="T15" fmla="*/ 13 h 27"/>
                <a:gd name="T16" fmla="*/ 16 w 60"/>
                <a:gd name="T17" fmla="*/ 13 h 27"/>
                <a:gd name="T18" fmla="*/ 30 w 60"/>
                <a:gd name="T19" fmla="*/ 27 h 27"/>
                <a:gd name="T20" fmla="*/ 44 w 60"/>
                <a:gd name="T21" fmla="*/ 13 h 27"/>
                <a:gd name="T22" fmla="*/ 56 w 60"/>
                <a:gd name="T23" fmla="*/ 13 h 27"/>
                <a:gd name="T24" fmla="*/ 60 w 60"/>
                <a:gd name="T25" fmla="*/ 10 h 27"/>
                <a:gd name="T26" fmla="*/ 60 w 60"/>
                <a:gd name="T27" fmla="*/ 7 h 27"/>
                <a:gd name="T28" fmla="*/ 60 w 60"/>
                <a:gd name="T29" fmla="*/ 4 h 27"/>
                <a:gd name="T30" fmla="*/ 60 w 60"/>
                <a:gd name="T31" fmla="*/ 0 h 27"/>
                <a:gd name="T32" fmla="*/ 56 w 60"/>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27">
                  <a:moveTo>
                    <a:pt x="56" y="0"/>
                  </a:moveTo>
                  <a:cubicBezTo>
                    <a:pt x="39" y="0"/>
                    <a:pt x="21" y="0"/>
                    <a:pt x="3" y="0"/>
                  </a:cubicBezTo>
                  <a:cubicBezTo>
                    <a:pt x="2" y="0"/>
                    <a:pt x="1" y="0"/>
                    <a:pt x="0" y="0"/>
                  </a:cubicBezTo>
                  <a:cubicBezTo>
                    <a:pt x="0" y="1"/>
                    <a:pt x="0" y="1"/>
                    <a:pt x="0" y="1"/>
                  </a:cubicBezTo>
                  <a:cubicBezTo>
                    <a:pt x="0" y="4"/>
                    <a:pt x="0" y="4"/>
                    <a:pt x="0" y="4"/>
                  </a:cubicBezTo>
                  <a:cubicBezTo>
                    <a:pt x="0" y="7"/>
                    <a:pt x="0" y="7"/>
                    <a:pt x="0" y="7"/>
                  </a:cubicBezTo>
                  <a:cubicBezTo>
                    <a:pt x="0" y="10"/>
                    <a:pt x="0" y="10"/>
                    <a:pt x="0" y="10"/>
                  </a:cubicBezTo>
                  <a:cubicBezTo>
                    <a:pt x="0" y="12"/>
                    <a:pt x="1" y="13"/>
                    <a:pt x="3" y="13"/>
                  </a:cubicBezTo>
                  <a:cubicBezTo>
                    <a:pt x="16" y="13"/>
                    <a:pt x="16" y="13"/>
                    <a:pt x="16" y="13"/>
                  </a:cubicBezTo>
                  <a:cubicBezTo>
                    <a:pt x="16" y="21"/>
                    <a:pt x="22" y="27"/>
                    <a:pt x="30" y="27"/>
                  </a:cubicBezTo>
                  <a:cubicBezTo>
                    <a:pt x="37" y="27"/>
                    <a:pt x="43" y="21"/>
                    <a:pt x="44" y="13"/>
                  </a:cubicBezTo>
                  <a:cubicBezTo>
                    <a:pt x="56" y="13"/>
                    <a:pt x="56" y="13"/>
                    <a:pt x="56" y="13"/>
                  </a:cubicBezTo>
                  <a:cubicBezTo>
                    <a:pt x="58" y="13"/>
                    <a:pt x="60" y="12"/>
                    <a:pt x="60" y="10"/>
                  </a:cubicBezTo>
                  <a:cubicBezTo>
                    <a:pt x="60" y="7"/>
                    <a:pt x="60" y="7"/>
                    <a:pt x="60" y="7"/>
                  </a:cubicBezTo>
                  <a:cubicBezTo>
                    <a:pt x="60" y="4"/>
                    <a:pt x="60" y="4"/>
                    <a:pt x="60" y="4"/>
                  </a:cubicBezTo>
                  <a:cubicBezTo>
                    <a:pt x="60" y="0"/>
                    <a:pt x="60" y="0"/>
                    <a:pt x="60" y="0"/>
                  </a:cubicBezTo>
                  <a:cubicBezTo>
                    <a:pt x="59" y="0"/>
                    <a:pt x="57" y="0"/>
                    <a:pt x="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4" name="Freeform 42"/>
            <p:cNvSpPr>
              <a:spLocks noEditPoints="1"/>
            </p:cNvSpPr>
            <p:nvPr/>
          </p:nvSpPr>
          <p:spPr bwMode="gray">
            <a:xfrm>
              <a:off x="4530962" y="4307941"/>
              <a:ext cx="53284"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2 w 18"/>
                <a:gd name="T13" fmla="*/ 9 h 18"/>
                <a:gd name="T14" fmla="*/ 9 w 18"/>
                <a:gd name="T15" fmla="*/ 16 h 18"/>
                <a:gd name="T16" fmla="*/ 16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2" y="5"/>
                    <a:pt x="2" y="9"/>
                  </a:cubicBezTo>
                  <a:cubicBezTo>
                    <a:pt x="2" y="13"/>
                    <a:pt x="5" y="16"/>
                    <a:pt x="9" y="16"/>
                  </a:cubicBezTo>
                  <a:cubicBezTo>
                    <a:pt x="13" y="16"/>
                    <a:pt x="16" y="13"/>
                    <a:pt x="16" y="9"/>
                  </a:cubicBezTo>
                  <a:cubicBezTo>
                    <a:pt x="16"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5" name="Freeform 43"/>
            <p:cNvSpPr>
              <a:spLocks noEditPoints="1"/>
            </p:cNvSpPr>
            <p:nvPr/>
          </p:nvSpPr>
          <p:spPr bwMode="gray">
            <a:xfrm>
              <a:off x="4560142" y="4307941"/>
              <a:ext cx="54553"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2 w 18"/>
                <a:gd name="T13" fmla="*/ 9 h 18"/>
                <a:gd name="T14" fmla="*/ 9 w 18"/>
                <a:gd name="T15" fmla="*/ 16 h 18"/>
                <a:gd name="T16" fmla="*/ 16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2" y="5"/>
                    <a:pt x="2" y="9"/>
                  </a:cubicBezTo>
                  <a:cubicBezTo>
                    <a:pt x="2" y="13"/>
                    <a:pt x="5" y="16"/>
                    <a:pt x="9" y="16"/>
                  </a:cubicBezTo>
                  <a:cubicBezTo>
                    <a:pt x="13" y="16"/>
                    <a:pt x="16" y="13"/>
                    <a:pt x="16" y="9"/>
                  </a:cubicBezTo>
                  <a:cubicBezTo>
                    <a:pt x="16"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6" name="Freeform 44"/>
            <p:cNvSpPr>
              <a:spLocks noEditPoints="1"/>
            </p:cNvSpPr>
            <p:nvPr/>
          </p:nvSpPr>
          <p:spPr bwMode="gray">
            <a:xfrm>
              <a:off x="4590590" y="4307941"/>
              <a:ext cx="53284" cy="53284"/>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3 h 18"/>
                <a:gd name="T12" fmla="*/ 3 w 18"/>
                <a:gd name="T13" fmla="*/ 9 h 18"/>
                <a:gd name="T14" fmla="*/ 9 w 18"/>
                <a:gd name="T15" fmla="*/ 16 h 18"/>
                <a:gd name="T16" fmla="*/ 15 w 18"/>
                <a:gd name="T17" fmla="*/ 9 h 18"/>
                <a:gd name="T18" fmla="*/ 9 w 18"/>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3"/>
                  </a:moveTo>
                  <a:cubicBezTo>
                    <a:pt x="5" y="3"/>
                    <a:pt x="3" y="5"/>
                    <a:pt x="3" y="9"/>
                  </a:cubicBezTo>
                  <a:cubicBezTo>
                    <a:pt x="3" y="13"/>
                    <a:pt x="5" y="16"/>
                    <a:pt x="9" y="16"/>
                  </a:cubicBezTo>
                  <a:cubicBezTo>
                    <a:pt x="13" y="16"/>
                    <a:pt x="15" y="13"/>
                    <a:pt x="15" y="9"/>
                  </a:cubicBezTo>
                  <a:cubicBezTo>
                    <a:pt x="15" y="5"/>
                    <a:pt x="13"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7" name="Freeform 45"/>
            <p:cNvSpPr>
              <a:spLocks noEditPoints="1"/>
            </p:cNvSpPr>
            <p:nvPr/>
          </p:nvSpPr>
          <p:spPr bwMode="gray">
            <a:xfrm>
              <a:off x="4621038" y="4307941"/>
              <a:ext cx="50747" cy="53284"/>
            </a:xfrm>
            <a:custGeom>
              <a:avLst/>
              <a:gdLst>
                <a:gd name="T0" fmla="*/ 9 w 17"/>
                <a:gd name="T1" fmla="*/ 18 h 18"/>
                <a:gd name="T2" fmla="*/ 0 w 17"/>
                <a:gd name="T3" fmla="*/ 9 h 18"/>
                <a:gd name="T4" fmla="*/ 9 w 17"/>
                <a:gd name="T5" fmla="*/ 0 h 18"/>
                <a:gd name="T6" fmla="*/ 17 w 17"/>
                <a:gd name="T7" fmla="*/ 9 h 18"/>
                <a:gd name="T8" fmla="*/ 9 w 17"/>
                <a:gd name="T9" fmla="*/ 18 h 18"/>
                <a:gd name="T10" fmla="*/ 9 w 17"/>
                <a:gd name="T11" fmla="*/ 3 h 18"/>
                <a:gd name="T12" fmla="*/ 2 w 17"/>
                <a:gd name="T13" fmla="*/ 9 h 18"/>
                <a:gd name="T14" fmla="*/ 9 w 17"/>
                <a:gd name="T15" fmla="*/ 16 h 18"/>
                <a:gd name="T16" fmla="*/ 15 w 17"/>
                <a:gd name="T17" fmla="*/ 9 h 18"/>
                <a:gd name="T18" fmla="*/ 9 w 17"/>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4" y="18"/>
                    <a:pt x="0" y="14"/>
                    <a:pt x="0" y="9"/>
                  </a:cubicBezTo>
                  <a:cubicBezTo>
                    <a:pt x="0" y="4"/>
                    <a:pt x="4" y="0"/>
                    <a:pt x="9" y="0"/>
                  </a:cubicBezTo>
                  <a:cubicBezTo>
                    <a:pt x="13" y="0"/>
                    <a:pt x="17" y="4"/>
                    <a:pt x="17" y="9"/>
                  </a:cubicBezTo>
                  <a:cubicBezTo>
                    <a:pt x="17" y="14"/>
                    <a:pt x="13" y="18"/>
                    <a:pt x="9" y="18"/>
                  </a:cubicBezTo>
                  <a:close/>
                  <a:moveTo>
                    <a:pt x="9" y="3"/>
                  </a:moveTo>
                  <a:cubicBezTo>
                    <a:pt x="5" y="3"/>
                    <a:pt x="2" y="5"/>
                    <a:pt x="2" y="9"/>
                  </a:cubicBezTo>
                  <a:cubicBezTo>
                    <a:pt x="2" y="13"/>
                    <a:pt x="5" y="16"/>
                    <a:pt x="9" y="16"/>
                  </a:cubicBezTo>
                  <a:cubicBezTo>
                    <a:pt x="12" y="16"/>
                    <a:pt x="15" y="13"/>
                    <a:pt x="15" y="9"/>
                  </a:cubicBezTo>
                  <a:cubicBezTo>
                    <a:pt x="15" y="5"/>
                    <a:pt x="12"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8" name="Freeform 46"/>
            <p:cNvSpPr>
              <a:spLocks/>
            </p:cNvSpPr>
            <p:nvPr/>
          </p:nvSpPr>
          <p:spPr bwMode="gray">
            <a:xfrm>
              <a:off x="4503052" y="4343463"/>
              <a:ext cx="87538" cy="210599"/>
            </a:xfrm>
            <a:custGeom>
              <a:avLst/>
              <a:gdLst>
                <a:gd name="T0" fmla="*/ 14 w 29"/>
                <a:gd name="T1" fmla="*/ 27 h 70"/>
                <a:gd name="T2" fmla="*/ 4 w 29"/>
                <a:gd name="T3" fmla="*/ 4 h 70"/>
                <a:gd name="T4" fmla="*/ 12 w 29"/>
                <a:gd name="T5" fmla="*/ 4 h 70"/>
                <a:gd name="T6" fmla="*/ 14 w 29"/>
                <a:gd name="T7" fmla="*/ 2 h 70"/>
                <a:gd name="T8" fmla="*/ 12 w 29"/>
                <a:gd name="T9" fmla="*/ 0 h 70"/>
                <a:gd name="T10" fmla="*/ 0 w 29"/>
                <a:gd name="T11" fmla="*/ 0 h 70"/>
                <a:gd name="T12" fmla="*/ 0 w 29"/>
                <a:gd name="T13" fmla="*/ 2 h 70"/>
                <a:gd name="T14" fmla="*/ 11 w 29"/>
                <a:gd name="T15" fmla="*/ 29 h 70"/>
                <a:gd name="T16" fmla="*/ 25 w 29"/>
                <a:gd name="T17" fmla="*/ 70 h 70"/>
                <a:gd name="T18" fmla="*/ 25 w 29"/>
                <a:gd name="T19" fmla="*/ 70 h 70"/>
                <a:gd name="T20" fmla="*/ 29 w 29"/>
                <a:gd name="T21" fmla="*/ 70 h 70"/>
                <a:gd name="T22" fmla="*/ 14 w 29"/>
                <a:gd name="T2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14" y="27"/>
                  </a:moveTo>
                  <a:cubicBezTo>
                    <a:pt x="7" y="16"/>
                    <a:pt x="5" y="8"/>
                    <a:pt x="4" y="4"/>
                  </a:cubicBezTo>
                  <a:cubicBezTo>
                    <a:pt x="12" y="4"/>
                    <a:pt x="12" y="4"/>
                    <a:pt x="12" y="4"/>
                  </a:cubicBezTo>
                  <a:cubicBezTo>
                    <a:pt x="13" y="4"/>
                    <a:pt x="14" y="3"/>
                    <a:pt x="14" y="2"/>
                  </a:cubicBezTo>
                  <a:cubicBezTo>
                    <a:pt x="14" y="1"/>
                    <a:pt x="13" y="0"/>
                    <a:pt x="12" y="0"/>
                  </a:cubicBezTo>
                  <a:cubicBezTo>
                    <a:pt x="0" y="0"/>
                    <a:pt x="0" y="0"/>
                    <a:pt x="0" y="0"/>
                  </a:cubicBezTo>
                  <a:cubicBezTo>
                    <a:pt x="0" y="2"/>
                    <a:pt x="0" y="2"/>
                    <a:pt x="0" y="2"/>
                  </a:cubicBezTo>
                  <a:cubicBezTo>
                    <a:pt x="0" y="2"/>
                    <a:pt x="0" y="14"/>
                    <a:pt x="11" y="29"/>
                  </a:cubicBezTo>
                  <a:cubicBezTo>
                    <a:pt x="24" y="47"/>
                    <a:pt x="25" y="66"/>
                    <a:pt x="25" y="70"/>
                  </a:cubicBezTo>
                  <a:cubicBezTo>
                    <a:pt x="25" y="70"/>
                    <a:pt x="25" y="70"/>
                    <a:pt x="25" y="70"/>
                  </a:cubicBezTo>
                  <a:cubicBezTo>
                    <a:pt x="29" y="70"/>
                    <a:pt x="29" y="70"/>
                    <a:pt x="29" y="70"/>
                  </a:cubicBezTo>
                  <a:cubicBezTo>
                    <a:pt x="29" y="66"/>
                    <a:pt x="28" y="45"/>
                    <a:pt x="14" y="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sp>
          <p:nvSpPr>
            <p:cNvPr id="49" name="Freeform 47"/>
            <p:cNvSpPr>
              <a:spLocks/>
            </p:cNvSpPr>
            <p:nvPr/>
          </p:nvSpPr>
          <p:spPr bwMode="gray">
            <a:xfrm>
              <a:off x="4614695" y="4343463"/>
              <a:ext cx="86270" cy="210599"/>
            </a:xfrm>
            <a:custGeom>
              <a:avLst/>
              <a:gdLst>
                <a:gd name="T0" fmla="*/ 17 w 29"/>
                <a:gd name="T1" fmla="*/ 0 h 70"/>
                <a:gd name="T2" fmla="*/ 15 w 29"/>
                <a:gd name="T3" fmla="*/ 2 h 70"/>
                <a:gd name="T4" fmla="*/ 17 w 29"/>
                <a:gd name="T5" fmla="*/ 4 h 70"/>
                <a:gd name="T6" fmla="*/ 25 w 29"/>
                <a:gd name="T7" fmla="*/ 4 h 70"/>
                <a:gd name="T8" fmla="*/ 14 w 29"/>
                <a:gd name="T9" fmla="*/ 27 h 70"/>
                <a:gd name="T10" fmla="*/ 0 w 29"/>
                <a:gd name="T11" fmla="*/ 70 h 70"/>
                <a:gd name="T12" fmla="*/ 4 w 29"/>
                <a:gd name="T13" fmla="*/ 70 h 70"/>
                <a:gd name="T14" fmla="*/ 4 w 29"/>
                <a:gd name="T15" fmla="*/ 70 h 70"/>
                <a:gd name="T16" fmla="*/ 17 w 29"/>
                <a:gd name="T17" fmla="*/ 29 h 70"/>
                <a:gd name="T18" fmla="*/ 29 w 29"/>
                <a:gd name="T19" fmla="*/ 2 h 70"/>
                <a:gd name="T20" fmla="*/ 29 w 29"/>
                <a:gd name="T21" fmla="*/ 0 h 70"/>
                <a:gd name="T22" fmla="*/ 17 w 2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0">
                  <a:moveTo>
                    <a:pt x="17" y="0"/>
                  </a:moveTo>
                  <a:cubicBezTo>
                    <a:pt x="16" y="0"/>
                    <a:pt x="15" y="1"/>
                    <a:pt x="15" y="2"/>
                  </a:cubicBezTo>
                  <a:cubicBezTo>
                    <a:pt x="15" y="3"/>
                    <a:pt x="16" y="4"/>
                    <a:pt x="17" y="4"/>
                  </a:cubicBezTo>
                  <a:cubicBezTo>
                    <a:pt x="25" y="4"/>
                    <a:pt x="25" y="4"/>
                    <a:pt x="25" y="4"/>
                  </a:cubicBezTo>
                  <a:cubicBezTo>
                    <a:pt x="24" y="8"/>
                    <a:pt x="22" y="16"/>
                    <a:pt x="14" y="27"/>
                  </a:cubicBezTo>
                  <a:cubicBezTo>
                    <a:pt x="0" y="45"/>
                    <a:pt x="0" y="66"/>
                    <a:pt x="0" y="70"/>
                  </a:cubicBezTo>
                  <a:cubicBezTo>
                    <a:pt x="4" y="70"/>
                    <a:pt x="4" y="70"/>
                    <a:pt x="4" y="70"/>
                  </a:cubicBezTo>
                  <a:cubicBezTo>
                    <a:pt x="4" y="70"/>
                    <a:pt x="4" y="70"/>
                    <a:pt x="4" y="70"/>
                  </a:cubicBezTo>
                  <a:cubicBezTo>
                    <a:pt x="4" y="66"/>
                    <a:pt x="4" y="47"/>
                    <a:pt x="17" y="29"/>
                  </a:cubicBezTo>
                  <a:cubicBezTo>
                    <a:pt x="28" y="14"/>
                    <a:pt x="29" y="2"/>
                    <a:pt x="29" y="2"/>
                  </a:cubicBezTo>
                  <a:cubicBezTo>
                    <a:pt x="29" y="0"/>
                    <a:pt x="29" y="0"/>
                    <a:pt x="29" y="0"/>
                  </a:cubicBezTo>
                  <a:lnTo>
                    <a:pt x="1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spc="100" dirty="0">
                <a:solidFill>
                  <a:srgbClr val="2D2D2A"/>
                </a:solidFill>
              </a:endParaRPr>
            </a:p>
          </p:txBody>
        </p:sp>
      </p:grpSp>
      <p:sp>
        <p:nvSpPr>
          <p:cNvPr id="51" name="Content Placeholder 4"/>
          <p:cNvSpPr>
            <a:spLocks noGrp="1"/>
          </p:cNvSpPr>
          <p:nvPr>
            <p:ph idx="4294967295"/>
          </p:nvPr>
        </p:nvSpPr>
        <p:spPr>
          <a:xfrm>
            <a:off x="3142368" y="3797300"/>
            <a:ext cx="2640628" cy="4583111"/>
          </a:xfrm>
          <a:prstGeom prst="rect">
            <a:avLst/>
          </a:prstGeom>
        </p:spPr>
        <p:txBody>
          <a:bodyPr/>
          <a:lstStyle/>
          <a:p>
            <a:pPr lvl="2"/>
            <a:r>
              <a:rPr lang="en-US" sz="1500" i="1" dirty="0">
                <a:latin typeface="+mn-lt"/>
              </a:rPr>
              <a:t>Grantees</a:t>
            </a:r>
          </a:p>
          <a:p>
            <a:pPr lvl="2"/>
            <a:r>
              <a:rPr lang="en-US" dirty="0"/>
              <a:t>Partner with evaluators with the capacity to provide rigorous evaluation</a:t>
            </a:r>
          </a:p>
          <a:p>
            <a:pPr lvl="2"/>
            <a:r>
              <a:rPr lang="en-US" dirty="0"/>
              <a:t>Appropriate adequate funding within the grant to ensure evaluators can conduct rigorous studies over time</a:t>
            </a:r>
          </a:p>
          <a:p>
            <a:pPr lvl="2"/>
            <a:r>
              <a:rPr lang="en-US" dirty="0"/>
              <a:t>Facilitate the use of rigorous evaluation as a form of individual and/or organizational learning to promote and sustain impact</a:t>
            </a:r>
          </a:p>
        </p:txBody>
      </p:sp>
      <p:sp>
        <p:nvSpPr>
          <p:cNvPr id="52" name="Content Placeholder 4"/>
          <p:cNvSpPr>
            <a:spLocks noGrp="1"/>
          </p:cNvSpPr>
          <p:nvPr>
            <p:ph idx="4294967295"/>
          </p:nvPr>
        </p:nvSpPr>
        <p:spPr>
          <a:xfrm>
            <a:off x="6114168" y="3810000"/>
            <a:ext cx="2640628" cy="4583111"/>
          </a:xfrm>
          <a:prstGeom prst="rect">
            <a:avLst/>
          </a:prstGeom>
        </p:spPr>
        <p:txBody>
          <a:bodyPr/>
          <a:lstStyle/>
          <a:p>
            <a:pPr lvl="2"/>
            <a:r>
              <a:rPr lang="en-US" sz="1500" i="1" dirty="0">
                <a:latin typeface="+mn-lt"/>
              </a:rPr>
              <a:t>Evaluators</a:t>
            </a:r>
          </a:p>
          <a:p>
            <a:pPr lvl="2"/>
            <a:r>
              <a:rPr lang="en-US" dirty="0"/>
              <a:t>Understand the context and complexity of grant implementation </a:t>
            </a:r>
          </a:p>
          <a:p>
            <a:pPr lvl="2">
              <a:buNone/>
            </a:pPr>
            <a:r>
              <a:rPr lang="en-US" dirty="0"/>
              <a:t>Adopt developmental evaluation that supports implementation and impact evaluation and organizational learning</a:t>
            </a:r>
          </a:p>
          <a:p>
            <a:pPr lvl="2"/>
            <a:r>
              <a:rPr lang="en-US" dirty="0"/>
              <a:t>Engage cooperatively in promoting the use of rigorous results to scale up transformative change</a:t>
            </a:r>
          </a:p>
        </p:txBody>
      </p:sp>
    </p:spTree>
    <p:extLst>
      <p:ext uri="{BB962C8B-B14F-4D97-AF65-F5344CB8AC3E}">
        <p14:creationId xmlns:p14="http://schemas.microsoft.com/office/powerpoint/2010/main" val="1887613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REferences</a:t>
            </a:r>
            <a:endParaRPr lang="en-US" dirty="0"/>
          </a:p>
        </p:txBody>
      </p:sp>
      <p:sp>
        <p:nvSpPr>
          <p:cNvPr id="4" name="Content Placeholder 3"/>
          <p:cNvSpPr>
            <a:spLocks noGrp="1"/>
          </p:cNvSpPr>
          <p:nvPr>
            <p:ph idx="1"/>
          </p:nvPr>
        </p:nvSpPr>
        <p:spPr>
          <a:xfrm>
            <a:off x="457732" y="1816100"/>
            <a:ext cx="7936968" cy="4583111"/>
          </a:xfrm>
        </p:spPr>
        <p:txBody>
          <a:bodyPr/>
          <a:lstStyle/>
          <a:p>
            <a:r>
              <a:rPr lang="en-US" dirty="0"/>
              <a:t> </a:t>
            </a:r>
            <a:r>
              <a:rPr lang="en-US" dirty="0">
                <a:solidFill>
                  <a:schemeClr val="tx1"/>
                </a:solidFill>
              </a:rPr>
              <a:t>American Evaluation Association Website, </a:t>
            </a:r>
            <a:r>
              <a:rPr lang="en-US" dirty="0">
                <a:solidFill>
                  <a:schemeClr val="tx1"/>
                </a:solidFill>
                <a:hlinkClick r:id="rId2"/>
              </a:rPr>
              <a:t>https://www.eval.org/p/cm/ld/fid=103</a:t>
            </a:r>
            <a:r>
              <a:rPr lang="en-US" dirty="0">
                <a:solidFill>
                  <a:schemeClr val="tx1"/>
                </a:solidFill>
              </a:rPr>
              <a:t> </a:t>
            </a:r>
          </a:p>
          <a:p>
            <a:r>
              <a:rPr lang="en-US" dirty="0" err="1">
                <a:solidFill>
                  <a:schemeClr val="tx1"/>
                </a:solidFill>
              </a:rPr>
              <a:t>Blume</a:t>
            </a:r>
            <a:r>
              <a:rPr lang="en-US" dirty="0">
                <a:solidFill>
                  <a:schemeClr val="tx1"/>
                </a:solidFill>
              </a:rPr>
              <a:t>, G., Meza, E. A., Bragg, D. D., &amp; Love, I.  (2019).  Estimating the impact of the nation’s largest single investment in community colleges:  Lessons and limitations of a meta-analysis of TAACCCT evaluations. Washington, DC:  New America.</a:t>
            </a:r>
          </a:p>
          <a:p>
            <a:r>
              <a:rPr lang="en-US" dirty="0">
                <a:solidFill>
                  <a:srgbClr val="2D2D2A"/>
                </a:solidFill>
              </a:rPr>
              <a:t>Clearinghouse for Labor and Employment Research (CLEAR), </a:t>
            </a:r>
            <a:r>
              <a:rPr lang="en-US" dirty="0">
                <a:solidFill>
                  <a:srgbClr val="2D2D2A"/>
                </a:solidFill>
                <a:hlinkClick r:id="rId3"/>
              </a:rPr>
              <a:t>https://clear.dol.gov/about</a:t>
            </a:r>
            <a:endParaRPr lang="en-US" dirty="0">
              <a:solidFill>
                <a:srgbClr val="2D2D2A"/>
              </a:solidFill>
            </a:endParaRPr>
          </a:p>
          <a:p>
            <a:r>
              <a:rPr lang="en-US" dirty="0" err="1">
                <a:solidFill>
                  <a:srgbClr val="2D2D2A"/>
                </a:solidFill>
              </a:rPr>
              <a:t>Mikelson</a:t>
            </a:r>
            <a:r>
              <a:rPr lang="en-US" dirty="0">
                <a:solidFill>
                  <a:srgbClr val="2D2D2A"/>
                </a:solidFill>
              </a:rPr>
              <a:t>, K. S., </a:t>
            </a:r>
            <a:r>
              <a:rPr lang="en-US" dirty="0" err="1">
                <a:solidFill>
                  <a:srgbClr val="2D2D2A"/>
                </a:solidFill>
              </a:rPr>
              <a:t>Eyster</a:t>
            </a:r>
            <a:r>
              <a:rPr lang="en-US" dirty="0">
                <a:solidFill>
                  <a:srgbClr val="2D2D2A"/>
                </a:solidFill>
              </a:rPr>
              <a:t>, L., Durham, C., &amp; Cohen, E. (2017, March). TAACCCT goals, design, and evaluation: The Trade Adjustment Assistance Community College and Career Training grant program brief 1.  Washington, DC: Urban Institute, </a:t>
            </a:r>
            <a:r>
              <a:rPr lang="en-US" dirty="0">
                <a:solidFill>
                  <a:srgbClr val="2D2D2A"/>
                </a:solidFill>
                <a:hlinkClick r:id="rId4"/>
              </a:rPr>
              <a:t>https://www.dol.gov/sites/dolgov/files/OASP/legacy/files/20170308-TAACCCT</a:t>
            </a:r>
            <a:r>
              <a:rPr lang="en-US" dirty="0">
                <a:hlinkClick r:id="rId4"/>
              </a:rPr>
              <a:t>-Brief-1.pdf</a:t>
            </a:r>
            <a:r>
              <a:rPr lang="en-US" dirty="0">
                <a:solidFill>
                  <a:schemeClr val="tx1"/>
                </a:solidFill>
              </a:rPr>
              <a:t> </a:t>
            </a:r>
          </a:p>
          <a:p>
            <a:r>
              <a:rPr lang="en-US" dirty="0">
                <a:solidFill>
                  <a:schemeClr val="tx1"/>
                </a:solidFill>
              </a:rPr>
              <a:t>What Works Clearinghouse, </a:t>
            </a:r>
            <a:r>
              <a:rPr lang="en-US" dirty="0">
                <a:solidFill>
                  <a:schemeClr val="tx1"/>
                </a:solidFill>
                <a:hlinkClick r:id="rId5"/>
              </a:rPr>
              <a:t>https://ies.ed.gov/ncee/wwc/FWW#</a:t>
            </a:r>
            <a:r>
              <a:rPr lang="en-US" dirty="0">
                <a:solidFill>
                  <a:schemeClr val="tx1"/>
                </a:solidFill>
              </a:rPr>
              <a:t> </a:t>
            </a:r>
          </a:p>
          <a:p>
            <a:endParaRPr lang="en-US" dirty="0"/>
          </a:p>
          <a:p>
            <a:endParaRPr lang="en-US" dirty="0"/>
          </a:p>
        </p:txBody>
      </p:sp>
      <p:sp>
        <p:nvSpPr>
          <p:cNvPr id="6" name="Text Placeholder 5"/>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4164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endParaRPr lang="en-US" dirty="0"/>
          </a:p>
        </p:txBody>
      </p:sp>
      <p:sp>
        <p:nvSpPr>
          <p:cNvPr id="4" name="Content Placeholder 3"/>
          <p:cNvSpPr>
            <a:spLocks noGrp="1"/>
          </p:cNvSpPr>
          <p:nvPr>
            <p:ph idx="1"/>
          </p:nvPr>
        </p:nvSpPr>
        <p:spPr>
          <a:xfrm>
            <a:off x="457731" y="1110706"/>
            <a:ext cx="4037143" cy="4583111"/>
          </a:xfrm>
        </p:spPr>
        <p:txBody>
          <a:bodyPr/>
          <a:lstStyle/>
          <a:p>
            <a:r>
              <a:rPr lang="en-US" dirty="0" smtClean="0"/>
              <a:t>Bragg &amp; Associates</a:t>
            </a:r>
          </a:p>
          <a:p>
            <a:r>
              <a:rPr lang="en-US" i="0" dirty="0" smtClean="0">
                <a:solidFill>
                  <a:schemeClr val="tx1"/>
                </a:solidFill>
              </a:rPr>
              <a:t>Bragg &amp; Associates is an equity-minded </a:t>
            </a:r>
            <a:r>
              <a:rPr lang="en-US" i="0" dirty="0">
                <a:solidFill>
                  <a:schemeClr val="tx1"/>
                </a:solidFill>
              </a:rPr>
              <a:t>consulting group dedicated to measuring and improving outcomes in education and </a:t>
            </a:r>
            <a:r>
              <a:rPr lang="en-US" i="0" dirty="0" smtClean="0">
                <a:solidFill>
                  <a:schemeClr val="tx1"/>
                </a:solidFill>
              </a:rPr>
              <a:t>employment</a:t>
            </a:r>
          </a:p>
          <a:p>
            <a:r>
              <a:rPr lang="en-US" dirty="0" smtClean="0"/>
              <a:t>Debra Bragg</a:t>
            </a:r>
          </a:p>
          <a:p>
            <a:r>
              <a:rPr lang="en-US" i="0" dirty="0" smtClean="0">
                <a:solidFill>
                  <a:schemeClr val="tx1"/>
                </a:solidFill>
              </a:rPr>
              <a:t>Dr. Debra Bragg is the President of Bragg &amp; Associates and the Director of the Community College Research Initiatives group at the University of Washington. </a:t>
            </a:r>
            <a:r>
              <a:rPr lang="en-US" i="0" dirty="0">
                <a:solidFill>
                  <a:schemeClr val="tx1"/>
                </a:solidFill>
              </a:rPr>
              <a:t>Dr. Bragg is a fellow of the American Educational Research Association and 2016 recipient of the Distinguished Career Award from the Association for the Study of Higher </a:t>
            </a:r>
            <a:r>
              <a:rPr lang="en-US" i="0" dirty="0" smtClean="0">
                <a:solidFill>
                  <a:schemeClr val="tx1"/>
                </a:solidFill>
              </a:rPr>
              <a:t>Education.</a:t>
            </a:r>
            <a:endParaRPr lang="en-US" i="0" dirty="0">
              <a:solidFill>
                <a:schemeClr val="tx1"/>
              </a:solidFill>
            </a:endParaRPr>
          </a:p>
        </p:txBody>
      </p:sp>
      <p:sp>
        <p:nvSpPr>
          <p:cNvPr id="5" name="Content Placeholder 4"/>
          <p:cNvSpPr>
            <a:spLocks noGrp="1"/>
          </p:cNvSpPr>
          <p:nvPr>
            <p:ph idx="12"/>
          </p:nvPr>
        </p:nvSpPr>
        <p:spPr>
          <a:xfrm>
            <a:off x="4571075" y="1110706"/>
            <a:ext cx="4037143" cy="4583111"/>
          </a:xfrm>
        </p:spPr>
        <p:txBody>
          <a:bodyPr/>
          <a:lstStyle/>
          <a:p>
            <a:r>
              <a:rPr lang="en-US" dirty="0" smtClean="0"/>
              <a:t>Center on Education &amp; Skills at New America</a:t>
            </a:r>
          </a:p>
          <a:p>
            <a:r>
              <a:rPr lang="en-US" i="0" dirty="0">
                <a:solidFill>
                  <a:schemeClr val="tx1"/>
                </a:solidFill>
              </a:rPr>
              <a:t>The Center on Education &amp; Skills is a research and policy development program focused on the intersection of our higher education, job training, and workforce development systems. The Center is dedicated to building learning-based pathways to economic opportunity that can begin inside or outside of formal higher education. </a:t>
            </a:r>
          </a:p>
        </p:txBody>
      </p:sp>
      <p:sp>
        <p:nvSpPr>
          <p:cNvPr id="6" name="Text Placeholder 5"/>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5859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FOREWORD</a:t>
            </a:r>
            <a:endParaRPr lang="en-US" dirty="0"/>
          </a:p>
        </p:txBody>
      </p:sp>
      <p:sp>
        <p:nvSpPr>
          <p:cNvPr id="4" name="Content Placeholder 3"/>
          <p:cNvSpPr>
            <a:spLocks noGrp="1"/>
          </p:cNvSpPr>
          <p:nvPr>
            <p:ph idx="1"/>
          </p:nvPr>
        </p:nvSpPr>
        <p:spPr>
          <a:xfrm>
            <a:off x="2882900" y="1346200"/>
            <a:ext cx="5626100" cy="4583111"/>
          </a:xfrm>
        </p:spPr>
        <p:txBody>
          <a:bodyPr/>
          <a:lstStyle/>
          <a:p>
            <a:r>
              <a:rPr lang="en-US" sz="1400" i="0" dirty="0">
                <a:solidFill>
                  <a:schemeClr val="tx1"/>
                </a:solidFill>
              </a:rPr>
              <a:t>In 2008, the nation experienced one of the most alarming economic downturns in its history. Surpassed only by the Great Depression, the federal government marshaled resources to fund grants dedicated to helping unemployed workers secure living-wage jobs. Recognizing the assets of nearly 1,000 community colleges across the country, the U.S. Department of Labor invited them to apply for funding to implement and </a:t>
            </a:r>
            <a:r>
              <a:rPr lang="en-US" sz="1400" i="0" dirty="0" smtClean="0">
                <a:solidFill>
                  <a:schemeClr val="tx1"/>
                </a:solidFill>
              </a:rPr>
              <a:t>scale </a:t>
            </a:r>
            <a:r>
              <a:rPr lang="en-US" sz="1400" i="0" dirty="0">
                <a:solidFill>
                  <a:schemeClr val="tx1"/>
                </a:solidFill>
              </a:rPr>
              <a:t>integrated education and workforce development programs. Dedicated to increasing the capacity of colleges to support economic recovery, the TAACCCT grants required rigorous third-party evaluation to assess the impact of federal funding. Would participants in grant-funded programs attain credentials that lead to good jobs? Would graduates’ wages increase after program completion? These and other questions framed the plethora of third-party evaluation studies that produced detailed information on program implementation and impact. Based on careful analysis of all TAACCCT evaluation reports, this brief offers recommendations for the evaluation of future federal investments in community colleges and workforce development.</a:t>
            </a:r>
          </a:p>
        </p:txBody>
      </p:sp>
    </p:spTree>
    <p:extLst>
      <p:ext uri="{BB962C8B-B14F-4D97-AF65-F5344CB8AC3E}">
        <p14:creationId xmlns:p14="http://schemas.microsoft.com/office/powerpoint/2010/main" val="302771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65"/>
          <p:cNvSpPr>
            <a:spLocks noGrp="1"/>
          </p:cNvSpPr>
          <p:nvPr>
            <p:ph idx="12"/>
          </p:nvPr>
        </p:nvSpPr>
        <p:spPr/>
        <p:txBody>
          <a:bodyPr/>
          <a:lstStyle/>
          <a:p>
            <a:r>
              <a:rPr lang="en-US" sz="1200" dirty="0"/>
              <a:t>Evaluation of TAACCCT grants</a:t>
            </a:r>
          </a:p>
          <a:p>
            <a:r>
              <a:rPr lang="en-US" sz="1200" dirty="0"/>
              <a:t>CLEAR standards</a:t>
            </a:r>
          </a:p>
          <a:p>
            <a:r>
              <a:rPr lang="en-US" sz="1200" dirty="0"/>
              <a:t>TAACCCT evaluation studies</a:t>
            </a:r>
          </a:p>
        </p:txBody>
      </p:sp>
      <p:sp>
        <p:nvSpPr>
          <p:cNvPr id="83" name="Content Placeholder 82"/>
          <p:cNvSpPr>
            <a:spLocks noGrp="1"/>
          </p:cNvSpPr>
          <p:nvPr>
            <p:ph idx="13"/>
          </p:nvPr>
        </p:nvSpPr>
        <p:spPr/>
        <p:txBody>
          <a:bodyPr/>
          <a:lstStyle/>
          <a:p>
            <a:r>
              <a:rPr lang="en-US" sz="1200" dirty="0"/>
              <a:t>Our team’s approach</a:t>
            </a:r>
          </a:p>
          <a:p>
            <a:r>
              <a:rPr lang="en-US" sz="1200" dirty="0"/>
              <a:t>AEA Standards</a:t>
            </a:r>
          </a:p>
          <a:p>
            <a:r>
              <a:rPr lang="en-US" sz="1200" dirty="0"/>
              <a:t>Initial review results</a:t>
            </a:r>
          </a:p>
          <a:p>
            <a:r>
              <a:rPr lang="en-US" sz="1200" dirty="0"/>
              <a:t>Phases of meta-analysis review</a:t>
            </a:r>
          </a:p>
          <a:p>
            <a:r>
              <a:rPr lang="en-US" sz="1200" dirty="0"/>
              <a:t>Meta-analysis results</a:t>
            </a:r>
          </a:p>
        </p:txBody>
      </p:sp>
      <p:sp>
        <p:nvSpPr>
          <p:cNvPr id="25" name="Content Placeholder 24"/>
          <p:cNvSpPr>
            <a:spLocks noGrp="1"/>
          </p:cNvSpPr>
          <p:nvPr>
            <p:ph idx="14"/>
          </p:nvPr>
        </p:nvSpPr>
        <p:spPr/>
        <p:txBody>
          <a:bodyPr/>
          <a:lstStyle/>
          <a:p>
            <a:pPr lvl="1"/>
            <a:r>
              <a:rPr lang="en-US" dirty="0"/>
              <a:t>Recommendations</a:t>
            </a:r>
          </a:p>
          <a:p>
            <a:pPr lvl="1"/>
            <a:r>
              <a:rPr lang="en-US" dirty="0"/>
              <a:t>Facilitating factors</a:t>
            </a:r>
          </a:p>
        </p:txBody>
      </p:sp>
      <p:sp>
        <p:nvSpPr>
          <p:cNvPr id="98" name="Title 97"/>
          <p:cNvSpPr>
            <a:spLocks noGrp="1"/>
          </p:cNvSpPr>
          <p:nvPr>
            <p:ph type="title"/>
          </p:nvPr>
        </p:nvSpPr>
        <p:spPr/>
        <p:txBody>
          <a:bodyPr/>
          <a:lstStyle/>
          <a:p>
            <a:r>
              <a:rPr lang="en-US" cap="none" dirty="0"/>
              <a:t>TABLE OF CONTENTS </a:t>
            </a:r>
          </a:p>
        </p:txBody>
      </p:sp>
      <p:sp>
        <p:nvSpPr>
          <p:cNvPr id="49" name="Content Placeholder 48"/>
          <p:cNvSpPr>
            <a:spLocks noGrp="1"/>
          </p:cNvSpPr>
          <p:nvPr>
            <p:ph idx="11"/>
          </p:nvPr>
        </p:nvSpPr>
        <p:spPr/>
        <p:txBody>
          <a:bodyPr/>
          <a:lstStyle/>
          <a:p>
            <a:pPr lvl="2"/>
            <a:r>
              <a:rPr lang="en-US" sz="1200" dirty="0"/>
              <a:t>What is TAACCCT?</a:t>
            </a:r>
          </a:p>
          <a:p>
            <a:pPr lvl="2"/>
            <a:r>
              <a:rPr lang="en-US" sz="1200" dirty="0"/>
              <a:t>Snapshot of TAACCCT grants</a:t>
            </a:r>
          </a:p>
          <a:p>
            <a:pPr lvl="2"/>
            <a:r>
              <a:rPr lang="en-US" sz="1200" dirty="0"/>
              <a:t>Targeted students &amp; strategies</a:t>
            </a:r>
          </a:p>
          <a:p>
            <a:pPr lvl="2"/>
            <a:r>
              <a:rPr lang="en-US" sz="1200" dirty="0"/>
              <a:t>Intended outputs &amp; outcomes</a:t>
            </a:r>
          </a:p>
        </p:txBody>
      </p:sp>
      <p:sp>
        <p:nvSpPr>
          <p:cNvPr id="12" name="Text Placeholder 11"/>
          <p:cNvSpPr>
            <a:spLocks noGrp="1"/>
          </p:cNvSpPr>
          <p:nvPr>
            <p:ph type="body" sz="quarter" idx="17"/>
          </p:nvPr>
        </p:nvSpPr>
        <p:spPr>
          <a:xfrm>
            <a:off x="2177899" y="2688632"/>
            <a:ext cx="1524000" cy="952277"/>
          </a:xfrm>
        </p:spPr>
        <p:txBody>
          <a:bodyPr/>
          <a:lstStyle/>
          <a:p>
            <a:r>
              <a:rPr lang="en-US" dirty="0"/>
              <a:t>Spotlight on TAACCCT</a:t>
            </a:r>
          </a:p>
        </p:txBody>
      </p:sp>
      <p:sp>
        <p:nvSpPr>
          <p:cNvPr id="14" name="Text Placeholder 13"/>
          <p:cNvSpPr>
            <a:spLocks noGrp="1"/>
          </p:cNvSpPr>
          <p:nvPr>
            <p:ph type="body" sz="quarter" idx="19"/>
          </p:nvPr>
        </p:nvSpPr>
        <p:spPr>
          <a:xfrm>
            <a:off x="3821530" y="2701331"/>
            <a:ext cx="1524000" cy="952277"/>
          </a:xfrm>
        </p:spPr>
        <p:txBody>
          <a:bodyPr/>
          <a:lstStyle/>
          <a:p>
            <a:r>
              <a:rPr lang="en-US" dirty="0"/>
              <a:t>TAACCCT Evaluation</a:t>
            </a:r>
          </a:p>
        </p:txBody>
      </p:sp>
      <p:sp>
        <p:nvSpPr>
          <p:cNvPr id="36" name="Text Placeholder 35"/>
          <p:cNvSpPr>
            <a:spLocks noGrp="1"/>
          </p:cNvSpPr>
          <p:nvPr>
            <p:ph type="body" sz="quarter" idx="20"/>
          </p:nvPr>
        </p:nvSpPr>
        <p:spPr>
          <a:xfrm>
            <a:off x="5484602" y="2703400"/>
            <a:ext cx="1524000" cy="952277"/>
          </a:xfrm>
        </p:spPr>
        <p:txBody>
          <a:bodyPr/>
          <a:lstStyle/>
          <a:p>
            <a:r>
              <a:rPr lang="en-US" dirty="0"/>
              <a:t>What We Found</a:t>
            </a:r>
          </a:p>
        </p:txBody>
      </p:sp>
      <p:sp>
        <p:nvSpPr>
          <p:cNvPr id="37" name="Text Placeholder 36"/>
          <p:cNvSpPr>
            <a:spLocks noGrp="1"/>
          </p:cNvSpPr>
          <p:nvPr>
            <p:ph type="body" sz="quarter" idx="21"/>
          </p:nvPr>
        </p:nvSpPr>
        <p:spPr>
          <a:xfrm>
            <a:off x="7160419" y="2703400"/>
            <a:ext cx="1524000" cy="952277"/>
          </a:xfrm>
        </p:spPr>
        <p:txBody>
          <a:bodyPr/>
          <a:lstStyle/>
          <a:p>
            <a:r>
              <a:rPr lang="en-US" dirty="0"/>
              <a:t>What We Suggest</a:t>
            </a:r>
          </a:p>
        </p:txBody>
      </p:sp>
      <p:sp>
        <p:nvSpPr>
          <p:cNvPr id="17" name="Text Placeholder 16"/>
          <p:cNvSpPr>
            <a:spLocks noGrp="1"/>
          </p:cNvSpPr>
          <p:nvPr>
            <p:ph type="body" idx="22"/>
          </p:nvPr>
        </p:nvSpPr>
        <p:spPr/>
        <p:txBody>
          <a:bodyPr/>
          <a:lstStyle/>
          <a:p>
            <a:r>
              <a:rPr lang="en-US" dirty="0"/>
              <a:t>01</a:t>
            </a:r>
          </a:p>
        </p:txBody>
      </p:sp>
      <p:sp>
        <p:nvSpPr>
          <p:cNvPr id="18" name="Text Placeholder 17"/>
          <p:cNvSpPr>
            <a:spLocks noGrp="1"/>
          </p:cNvSpPr>
          <p:nvPr>
            <p:ph type="body" idx="23"/>
          </p:nvPr>
        </p:nvSpPr>
        <p:spPr/>
        <p:txBody>
          <a:bodyPr/>
          <a:lstStyle/>
          <a:p>
            <a:r>
              <a:rPr lang="en-US" dirty="0"/>
              <a:t>02</a:t>
            </a:r>
          </a:p>
        </p:txBody>
      </p:sp>
      <p:sp>
        <p:nvSpPr>
          <p:cNvPr id="19" name="Text Placeholder 18"/>
          <p:cNvSpPr>
            <a:spLocks noGrp="1"/>
          </p:cNvSpPr>
          <p:nvPr>
            <p:ph type="body" idx="24"/>
          </p:nvPr>
        </p:nvSpPr>
        <p:spPr/>
        <p:txBody>
          <a:bodyPr/>
          <a:lstStyle/>
          <a:p>
            <a:r>
              <a:rPr lang="en-US" dirty="0"/>
              <a:t>03</a:t>
            </a:r>
          </a:p>
        </p:txBody>
      </p:sp>
      <p:sp>
        <p:nvSpPr>
          <p:cNvPr id="20" name="Text Placeholder 19"/>
          <p:cNvSpPr>
            <a:spLocks noGrp="1"/>
          </p:cNvSpPr>
          <p:nvPr>
            <p:ph type="body" idx="25"/>
          </p:nvPr>
        </p:nvSpPr>
        <p:spPr/>
        <p:txBody>
          <a:bodyPr/>
          <a:lstStyle/>
          <a:p>
            <a:r>
              <a:rPr lang="en-US" dirty="0"/>
              <a:t>04</a:t>
            </a:r>
          </a:p>
        </p:txBody>
      </p:sp>
      <p:sp>
        <p:nvSpPr>
          <p:cNvPr id="27" name="Rectangle 26">
            <a:hlinkClick r:id="" action="ppaction://noaction"/>
          </p:cNvPr>
          <p:cNvSpPr/>
          <p:nvPr/>
        </p:nvSpPr>
        <p:spPr bwMode="gray">
          <a:xfrm>
            <a:off x="3808432" y="1239227"/>
            <a:ext cx="1524050" cy="1748144"/>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ectangle 29">
            <a:hlinkClick r:id="" action="ppaction://noaction"/>
          </p:cNvPr>
          <p:cNvSpPr/>
          <p:nvPr/>
        </p:nvSpPr>
        <p:spPr>
          <a:xfrm>
            <a:off x="3822112" y="4506004"/>
            <a:ext cx="1510369" cy="537336"/>
          </a:xfrm>
          <a:prstGeom prst="rect">
            <a:avLst/>
          </a:prstGeom>
          <a:solidFill>
            <a:schemeClr val="accent2">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ectangle 32">
            <a:hlinkClick r:id="" action="ppaction://noaction"/>
          </p:cNvPr>
          <p:cNvSpPr/>
          <p:nvPr/>
        </p:nvSpPr>
        <p:spPr bwMode="gray">
          <a:xfrm>
            <a:off x="5617448" y="1180154"/>
            <a:ext cx="1524050" cy="1748144"/>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ectangle 33">
            <a:hlinkClick r:id="" action="ppaction://noaction"/>
          </p:cNvPr>
          <p:cNvSpPr/>
          <p:nvPr/>
        </p:nvSpPr>
        <p:spPr bwMode="gray">
          <a:xfrm>
            <a:off x="7202971" y="1062007"/>
            <a:ext cx="1524050" cy="1748144"/>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0" name="Rectangle 39">
            <a:hlinkClick r:id="" action="ppaction://noaction"/>
          </p:cNvPr>
          <p:cNvSpPr/>
          <p:nvPr/>
        </p:nvSpPr>
        <p:spPr>
          <a:xfrm>
            <a:off x="5484552" y="5196774"/>
            <a:ext cx="1510369" cy="386503"/>
          </a:xfrm>
          <a:prstGeom prst="rect">
            <a:avLst/>
          </a:prstGeom>
          <a:solidFill>
            <a:schemeClr val="accent2">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7" name="Shape 44"/>
          <p:cNvSpPr txBox="1">
            <a:spLocks/>
          </p:cNvSpPr>
          <p:nvPr/>
        </p:nvSpPr>
        <p:spPr>
          <a:xfrm>
            <a:off x="7162530" y="3326088"/>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schemeClr val="accent1"/>
                </a:solidFill>
                <a:latin typeface="Georgia" pitchFamily="18" charset="0"/>
              </a:rPr>
              <a:t>Pages</a:t>
            </a:r>
            <a:r>
              <a:rPr lang="en-US" i="1" dirty="0">
                <a:solidFill>
                  <a:schemeClr val="accent1"/>
                </a:solidFill>
                <a:latin typeface="Georgia" pitchFamily="18" charset="0"/>
              </a:rPr>
              <a:t> </a:t>
            </a:r>
            <a:r>
              <a:rPr lang="en-US" i="1" dirty="0" smtClean="0">
                <a:solidFill>
                  <a:schemeClr val="accent1"/>
                </a:solidFill>
                <a:latin typeface="Georgia" pitchFamily="18" charset="0"/>
              </a:rPr>
              <a:t>21-22</a:t>
            </a:r>
            <a:endParaRPr i="1" dirty="0">
              <a:solidFill>
                <a:schemeClr val="accent1"/>
              </a:solidFill>
              <a:latin typeface="Georgia" pitchFamily="18" charset="0"/>
            </a:endParaRPr>
          </a:p>
        </p:txBody>
      </p:sp>
      <p:sp>
        <p:nvSpPr>
          <p:cNvPr id="48" name="Shape 44"/>
          <p:cNvSpPr txBox="1">
            <a:spLocks/>
          </p:cNvSpPr>
          <p:nvPr/>
        </p:nvSpPr>
        <p:spPr>
          <a:xfrm>
            <a:off x="5484552" y="3326088"/>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srgbClr val="00AFBB"/>
                </a:solidFill>
                <a:latin typeface="Georgia" pitchFamily="18" charset="0"/>
              </a:rPr>
              <a:t>Pages </a:t>
            </a:r>
            <a:r>
              <a:rPr lang="en-US" i="1" dirty="0" smtClean="0">
                <a:solidFill>
                  <a:srgbClr val="00AFBB"/>
                </a:solidFill>
                <a:latin typeface="Georgia" pitchFamily="18" charset="0"/>
              </a:rPr>
              <a:t>15-19</a:t>
            </a:r>
            <a:endParaRPr i="1" dirty="0">
              <a:solidFill>
                <a:srgbClr val="00AFBB"/>
              </a:solidFill>
              <a:latin typeface="Georgia" pitchFamily="18" charset="0"/>
            </a:endParaRPr>
          </a:p>
        </p:txBody>
      </p:sp>
      <p:sp>
        <p:nvSpPr>
          <p:cNvPr id="50" name="Shape 44"/>
          <p:cNvSpPr txBox="1">
            <a:spLocks/>
          </p:cNvSpPr>
          <p:nvPr/>
        </p:nvSpPr>
        <p:spPr>
          <a:xfrm>
            <a:off x="3822113" y="3326088"/>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schemeClr val="accent2"/>
                </a:solidFill>
                <a:latin typeface="Georgia" pitchFamily="18" charset="0"/>
              </a:rPr>
              <a:t>Pages </a:t>
            </a:r>
            <a:r>
              <a:rPr lang="en-US" i="1" dirty="0" smtClean="0">
                <a:solidFill>
                  <a:schemeClr val="accent2"/>
                </a:solidFill>
                <a:latin typeface="Georgia" pitchFamily="18" charset="0"/>
              </a:rPr>
              <a:t>11-13</a:t>
            </a:r>
            <a:endParaRPr i="1" dirty="0">
              <a:solidFill>
                <a:schemeClr val="accent2"/>
              </a:solidFill>
              <a:latin typeface="Georgia" pitchFamily="18" charset="0"/>
            </a:endParaRPr>
          </a:p>
        </p:txBody>
      </p:sp>
      <p:sp>
        <p:nvSpPr>
          <p:cNvPr id="51" name="Shape 44"/>
          <p:cNvSpPr txBox="1">
            <a:spLocks/>
          </p:cNvSpPr>
          <p:nvPr/>
        </p:nvSpPr>
        <p:spPr>
          <a:xfrm>
            <a:off x="2133550" y="3332002"/>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srgbClr val="1186C8"/>
                </a:solidFill>
                <a:latin typeface="Georgia" pitchFamily="18" charset="0"/>
              </a:rPr>
              <a:t>Pages</a:t>
            </a:r>
            <a:r>
              <a:rPr lang="en-US" i="1" dirty="0">
                <a:solidFill>
                  <a:srgbClr val="1186C8"/>
                </a:solidFill>
                <a:latin typeface="Georgia" pitchFamily="18" charset="0"/>
              </a:rPr>
              <a:t> </a:t>
            </a:r>
            <a:r>
              <a:rPr lang="en-US" i="1" dirty="0" smtClean="0">
                <a:solidFill>
                  <a:srgbClr val="1186C8"/>
                </a:solidFill>
                <a:latin typeface="Georgia" pitchFamily="18" charset="0"/>
              </a:rPr>
              <a:t>6-9</a:t>
            </a:r>
            <a:endParaRPr i="1" dirty="0">
              <a:solidFill>
                <a:srgbClr val="1186C8"/>
              </a:solidFill>
              <a:latin typeface="Georgia" pitchFamily="18" charset="0"/>
            </a:endParaRPr>
          </a:p>
        </p:txBody>
      </p:sp>
    </p:spTree>
    <p:extLst>
      <p:ext uri="{BB962C8B-B14F-4D97-AF65-F5344CB8AC3E}">
        <p14:creationId xmlns:p14="http://schemas.microsoft.com/office/powerpoint/2010/main" val="300234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a:t>What is TAACCCT?</a:t>
            </a:r>
          </a:p>
        </p:txBody>
      </p:sp>
      <p:sp>
        <p:nvSpPr>
          <p:cNvPr id="7" name="Text Placeholder 6"/>
          <p:cNvSpPr>
            <a:spLocks noGrp="1"/>
          </p:cNvSpPr>
          <p:nvPr>
            <p:ph type="body" idx="10"/>
          </p:nvPr>
        </p:nvSpPr>
        <p:spPr>
          <a:xfrm>
            <a:off x="497680" y="931398"/>
            <a:ext cx="8227220" cy="536519"/>
          </a:xfrm>
        </p:spPr>
        <p:txBody>
          <a:bodyPr/>
          <a:lstStyle/>
          <a:p>
            <a:r>
              <a:rPr lang="en-US" dirty="0"/>
              <a:t>When the nation’s economy slipped into the deepest recession since the Great Depression, the federal government sought the help of community colleges as never before.</a:t>
            </a:r>
          </a:p>
        </p:txBody>
      </p:sp>
      <p:sp>
        <p:nvSpPr>
          <p:cNvPr id="21" name="Content Placeholder 20"/>
          <p:cNvSpPr>
            <a:spLocks noGrp="1"/>
          </p:cNvSpPr>
          <p:nvPr>
            <p:ph idx="11"/>
          </p:nvPr>
        </p:nvSpPr>
        <p:spPr>
          <a:xfrm>
            <a:off x="4102100" y="1803400"/>
            <a:ext cx="4356100" cy="4583111"/>
          </a:xfrm>
        </p:spPr>
        <p:txBody>
          <a:bodyPr/>
          <a:lstStyle/>
          <a:p>
            <a:pPr lvl="2"/>
            <a:r>
              <a:rPr lang="en-US" dirty="0"/>
              <a:t>The U.S. Congress created the nearly $2 billion Trade Adjustment Act Community College and Career Training (TAACCCT) grant in 2010 at the height of the Great Recession. Seeking a policy that would help citizens return to living-wage jobs, the Department of Labor (DOL), with input from the Department of Education </a:t>
            </a:r>
            <a:r>
              <a:rPr lang="en-US" dirty="0" smtClean="0"/>
              <a:t>(</a:t>
            </a:r>
            <a:r>
              <a:rPr lang="en-US" dirty="0" smtClean="0"/>
              <a:t>ED</a:t>
            </a:r>
            <a:r>
              <a:rPr lang="en-US" dirty="0" smtClean="0"/>
              <a:t>), </a:t>
            </a:r>
            <a:r>
              <a:rPr lang="en-US" dirty="0"/>
              <a:t>established the largest federal investment in community colleges in our nation’s history.  </a:t>
            </a:r>
          </a:p>
          <a:p>
            <a:pPr lvl="2"/>
            <a:r>
              <a:rPr lang="en-US" dirty="0"/>
              <a:t>Between 2011 and 2018, DOL made 256 awards through four rounds of competitive grants. Of the 729 postsecondary institutions funded, 630 (85%) were community colleges. Of all community colleges in the U.S., approximately two-thirds secured TAACCCT funding to engage in reforms to build capacity to deliver integrated education and workforce training.</a:t>
            </a:r>
          </a:p>
          <a:p>
            <a:pPr lvl="2"/>
            <a:r>
              <a:rPr lang="en-US" dirty="0"/>
              <a:t>TAACCCT charged grantees with implementing programs that “provide workers with the education and skills to succeed in high-wage, high-skill occupations” (DOL, 2016, p. 3). Grantees were encouraged to develop career programs that would offer student participants immediate- and long-term economic and other benefits. </a:t>
            </a:r>
          </a:p>
        </p:txBody>
      </p:sp>
      <p:sp>
        <p:nvSpPr>
          <p:cNvPr id="6" name="Content Placeholder 2"/>
          <p:cNvSpPr>
            <a:spLocks noGrp="1"/>
          </p:cNvSpPr>
          <p:nvPr>
            <p:ph idx="1"/>
          </p:nvPr>
        </p:nvSpPr>
        <p:spPr>
          <a:xfrm>
            <a:off x="508532" y="2463801"/>
            <a:ext cx="2640628" cy="2641600"/>
          </a:xfrm>
        </p:spPr>
        <p:txBody>
          <a:bodyPr/>
          <a:lstStyle/>
          <a:p>
            <a:r>
              <a:rPr lang="en-US" dirty="0"/>
              <a:t>More than any time in their over 100 years of existence, community colleges were spotlighted through the TAACCCT grants as a national priority to postsecondary education, workforce, and economic development.</a:t>
            </a:r>
          </a:p>
        </p:txBody>
      </p:sp>
    </p:spTree>
    <p:extLst>
      <p:ext uri="{BB962C8B-B14F-4D97-AF65-F5344CB8AC3E}">
        <p14:creationId xmlns:p14="http://schemas.microsoft.com/office/powerpoint/2010/main" val="247875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5200" y="1536700"/>
            <a:ext cx="2590800" cy="4343400"/>
          </a:xfrm>
          <a:prstGeom prst="rect">
            <a:avLst/>
          </a:prstGeom>
          <a:solidFill>
            <a:srgbClr val="00A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mj-lt"/>
            </a:endParaRPr>
          </a:p>
        </p:txBody>
      </p:sp>
      <p:sp>
        <p:nvSpPr>
          <p:cNvPr id="20" name="Title 19"/>
          <p:cNvSpPr>
            <a:spLocks noGrp="1"/>
          </p:cNvSpPr>
          <p:nvPr>
            <p:ph type="title"/>
          </p:nvPr>
        </p:nvSpPr>
        <p:spPr/>
        <p:txBody>
          <a:bodyPr/>
          <a:lstStyle/>
          <a:p>
            <a:r>
              <a:rPr lang="en-US" dirty="0"/>
              <a:t>Snapshot of TAACCCT</a:t>
            </a:r>
          </a:p>
        </p:txBody>
      </p:sp>
      <p:sp>
        <p:nvSpPr>
          <p:cNvPr id="10" name="Content Placeholder 9"/>
          <p:cNvSpPr>
            <a:spLocks noGrp="1"/>
          </p:cNvSpPr>
          <p:nvPr>
            <p:ph idx="11"/>
          </p:nvPr>
        </p:nvSpPr>
        <p:spPr>
          <a:xfrm>
            <a:off x="3098800" y="1524001"/>
            <a:ext cx="2798496" cy="4356100"/>
          </a:xfrm>
        </p:spPr>
        <p:txBody>
          <a:bodyPr/>
          <a:lstStyle/>
          <a:p>
            <a:pPr lvl="2"/>
            <a:r>
              <a:rPr lang="en-US" dirty="0"/>
              <a:t>The TAACCCT grant charged community colleges and other postsecondary institutions with enrolling adult workers who had lost their jobs or who needed initial training or retaining to find employment in a dramatically changing workforce. </a:t>
            </a:r>
          </a:p>
          <a:p>
            <a:pPr lvl="2"/>
            <a:r>
              <a:rPr lang="en-US" dirty="0"/>
              <a:t>From 2011 to 2018, four-year TAACCCT grants were made to all 50 states, Puerto Rico, and the District of Columbia (DC), stipulating that the funds be used to implement new or </a:t>
            </a:r>
            <a:r>
              <a:rPr lang="en-US" dirty="0" smtClean="0"/>
              <a:t>to update </a:t>
            </a:r>
            <a:r>
              <a:rPr lang="en-US" dirty="0"/>
              <a:t>programs of study using evidence-based innovations and strategies. </a:t>
            </a:r>
          </a:p>
          <a:p>
            <a:pPr lvl="2"/>
            <a:r>
              <a:rPr lang="en-US" dirty="0"/>
              <a:t>A critical element of TAACCCT grants was to increase college capacity to deliver integrated postsecondary education and workforce training. DOL credits TAACCCT with accomplishments listed in the box to the right:</a:t>
            </a:r>
          </a:p>
        </p:txBody>
      </p:sp>
      <p:sp>
        <p:nvSpPr>
          <p:cNvPr id="16" name="Content Placeholder 15"/>
          <p:cNvSpPr>
            <a:spLocks noGrp="1"/>
          </p:cNvSpPr>
          <p:nvPr>
            <p:ph idx="12"/>
          </p:nvPr>
        </p:nvSpPr>
        <p:spPr>
          <a:xfrm>
            <a:off x="6132687" y="1689100"/>
            <a:ext cx="2516013" cy="4583111"/>
          </a:xfrm>
        </p:spPr>
        <p:txBody>
          <a:bodyPr/>
          <a:lstStyle/>
          <a:p>
            <a:pPr marL="285750" lvl="2" indent="-285750">
              <a:buFont typeface="Wingdings" charset="2"/>
              <a:buChar char="§"/>
            </a:pPr>
            <a:r>
              <a:rPr lang="en-US" sz="1500" dirty="0">
                <a:solidFill>
                  <a:srgbClr val="FFFFFF"/>
                </a:solidFill>
                <a:latin typeface="Arial Narrow"/>
                <a:cs typeface="Arial Narrow"/>
              </a:rPr>
              <a:t>146 institutional grants</a:t>
            </a:r>
          </a:p>
          <a:p>
            <a:pPr marL="285750" lvl="2" indent="-285750">
              <a:buFont typeface="Wingdings" charset="2"/>
              <a:buChar char="§"/>
            </a:pPr>
            <a:r>
              <a:rPr lang="en-US" sz="1500" dirty="0">
                <a:solidFill>
                  <a:srgbClr val="FFFFFF"/>
                </a:solidFill>
                <a:latin typeface="Arial Narrow"/>
                <a:cs typeface="Arial Narrow"/>
              </a:rPr>
              <a:t>84 single-state consortia</a:t>
            </a:r>
          </a:p>
          <a:p>
            <a:pPr marL="285750" lvl="2" indent="-285750">
              <a:buFont typeface="Wingdings" charset="2"/>
              <a:buChar char="§"/>
            </a:pPr>
            <a:r>
              <a:rPr lang="en-US" sz="1500" dirty="0">
                <a:solidFill>
                  <a:srgbClr val="FFFFFF"/>
                </a:solidFill>
                <a:latin typeface="Arial Narrow"/>
                <a:cs typeface="Arial Narrow"/>
              </a:rPr>
              <a:t>26 multi-state consortia</a:t>
            </a:r>
          </a:p>
          <a:p>
            <a:pPr marL="285750" lvl="2" indent="-285750">
              <a:buFont typeface="Wingdings" charset="2"/>
              <a:buChar char="§"/>
            </a:pPr>
            <a:r>
              <a:rPr lang="en-US" sz="1500" dirty="0">
                <a:solidFill>
                  <a:srgbClr val="FFFFFF"/>
                </a:solidFill>
                <a:latin typeface="Arial Narrow"/>
                <a:cs typeface="Arial Narrow"/>
              </a:rPr>
              <a:t>Wide range of industry sectors involved, manufacturing and healthcare most prominent</a:t>
            </a:r>
          </a:p>
          <a:p>
            <a:pPr marL="285750" lvl="2" indent="-285750">
              <a:buFont typeface="Wingdings" charset="2"/>
              <a:buChar char="§"/>
            </a:pPr>
            <a:r>
              <a:rPr lang="en-US" sz="1500" dirty="0">
                <a:solidFill>
                  <a:srgbClr val="FFFFFF"/>
                </a:solidFill>
                <a:latin typeface="Arial Narrow"/>
                <a:cs typeface="Arial Narrow"/>
              </a:rPr>
              <a:t>2,700 new or redesigned programs implemented</a:t>
            </a:r>
          </a:p>
          <a:p>
            <a:pPr marL="285750" lvl="2" indent="-285750">
              <a:buFont typeface="Wingdings" charset="2"/>
              <a:buChar char="§"/>
            </a:pPr>
            <a:r>
              <a:rPr lang="en-US" sz="1500" dirty="0">
                <a:solidFill>
                  <a:srgbClr val="FFFFFF"/>
                </a:solidFill>
                <a:latin typeface="Arial Narrow"/>
                <a:cs typeface="Arial Narrow"/>
              </a:rPr>
              <a:t>Over 500,000 students enrolled</a:t>
            </a:r>
          </a:p>
          <a:p>
            <a:pPr marL="285750" lvl="2" indent="-285750">
              <a:buFont typeface="Wingdings" charset="2"/>
              <a:buChar char="§"/>
            </a:pPr>
            <a:r>
              <a:rPr lang="en-US" sz="1500" dirty="0">
                <a:solidFill>
                  <a:srgbClr val="FFFFFF"/>
                </a:solidFill>
                <a:latin typeface="Arial Narrow"/>
                <a:cs typeface="Arial Narrow"/>
              </a:rPr>
              <a:t>More than 350,000 credentials earned</a:t>
            </a:r>
          </a:p>
          <a:p>
            <a:pPr lvl="2"/>
            <a:endParaRPr lang="en-US" sz="1500" dirty="0">
              <a:solidFill>
                <a:srgbClr val="FFFFFF"/>
              </a:solidFill>
              <a:latin typeface="Arial Narrow"/>
              <a:cs typeface="Arial Narrow"/>
            </a:endParaRPr>
          </a:p>
        </p:txBody>
      </p:sp>
      <p:sp>
        <p:nvSpPr>
          <p:cNvPr id="17" name="Text Placeholder 16"/>
          <p:cNvSpPr>
            <a:spLocks noGrp="1"/>
          </p:cNvSpPr>
          <p:nvPr>
            <p:ph type="body" sz="quarter" idx="14"/>
          </p:nvPr>
        </p:nvSpPr>
        <p:spPr/>
        <p:txBody>
          <a:bodyPr/>
          <a:lstStyle/>
          <a:p>
            <a:r>
              <a:rPr lang="en-US" dirty="0"/>
              <a:t>Slidedocs™ is a trademark of Duarte Press LLC. All rights reserved.</a:t>
            </a:r>
          </a:p>
        </p:txBody>
      </p:sp>
    </p:spTree>
    <p:extLst>
      <p:ext uri="{BB962C8B-B14F-4D97-AF65-F5344CB8AC3E}">
        <p14:creationId xmlns:p14="http://schemas.microsoft.com/office/powerpoint/2010/main" val="30443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students and Strategies</a:t>
            </a:r>
          </a:p>
        </p:txBody>
      </p:sp>
      <p:sp>
        <p:nvSpPr>
          <p:cNvPr id="20" name="Text Placeholder 19"/>
          <p:cNvSpPr>
            <a:spLocks noGrp="1"/>
          </p:cNvSpPr>
          <p:nvPr>
            <p:ph type="body" idx="10"/>
          </p:nvPr>
        </p:nvSpPr>
        <p:spPr>
          <a:xfrm>
            <a:off x="459580" y="1071098"/>
            <a:ext cx="8227220" cy="536519"/>
          </a:xfrm>
        </p:spPr>
        <p:txBody>
          <a:bodyPr/>
          <a:lstStyle/>
          <a:p>
            <a:r>
              <a:rPr lang="en-US" dirty="0"/>
              <a:t>The DOL </a:t>
            </a:r>
            <a:r>
              <a:rPr lang="en-US" dirty="0" smtClean="0"/>
              <a:t>solicitation </a:t>
            </a:r>
            <a:r>
              <a:rPr lang="en-US" dirty="0"/>
              <a:t>for TAACCCT asked grantees to enroll workers who had “ lost their jobs” or were “ threatened with job loss as a result of foreign trade” (p. 1). Grantees were encouraged to implement strategies (called “core elements”) with sufficiently rigorous evidence to support a sizeable federal investment. </a:t>
            </a:r>
          </a:p>
        </p:txBody>
      </p:sp>
      <p:graphicFrame>
        <p:nvGraphicFramePr>
          <p:cNvPr id="25" name="Table 24"/>
          <p:cNvGraphicFramePr>
            <a:graphicFrameLocks noGrp="1"/>
          </p:cNvGraphicFramePr>
          <p:nvPr>
            <p:extLst>
              <p:ext uri="{D42A27DB-BD31-4B8C-83A1-F6EECF244321}">
                <p14:modId xmlns:p14="http://schemas.microsoft.com/office/powerpoint/2010/main" val="4060680798"/>
              </p:ext>
            </p:extLst>
          </p:nvPr>
        </p:nvGraphicFramePr>
        <p:xfrm>
          <a:off x="458970" y="2413002"/>
          <a:ext cx="8226781" cy="3473973"/>
        </p:xfrm>
        <a:graphic>
          <a:graphicData uri="http://schemas.openxmlformats.org/drawingml/2006/table">
            <a:tbl>
              <a:tblPr firstRow="1" bandRow="1">
                <a:tableStyleId>{5C22544A-7EE6-4342-B048-85BDC9FD1C3A}</a:tableStyleId>
              </a:tblPr>
              <a:tblGrid>
                <a:gridCol w="3682156">
                  <a:extLst>
                    <a:ext uri="{9D8B030D-6E8A-4147-A177-3AD203B41FA5}">
                      <a16:colId xmlns:a16="http://schemas.microsoft.com/office/drawing/2014/main" val="20000"/>
                    </a:ext>
                  </a:extLst>
                </a:gridCol>
                <a:gridCol w="409739">
                  <a:extLst>
                    <a:ext uri="{9D8B030D-6E8A-4147-A177-3AD203B41FA5}">
                      <a16:colId xmlns:a16="http://schemas.microsoft.com/office/drawing/2014/main" val="20001"/>
                    </a:ext>
                  </a:extLst>
                </a:gridCol>
                <a:gridCol w="386934">
                  <a:extLst>
                    <a:ext uri="{9D8B030D-6E8A-4147-A177-3AD203B41FA5}">
                      <a16:colId xmlns:a16="http://schemas.microsoft.com/office/drawing/2014/main" val="20002"/>
                    </a:ext>
                  </a:extLst>
                </a:gridCol>
                <a:gridCol w="3747952">
                  <a:extLst>
                    <a:ext uri="{9D8B030D-6E8A-4147-A177-3AD203B41FA5}">
                      <a16:colId xmlns:a16="http://schemas.microsoft.com/office/drawing/2014/main" val="20003"/>
                    </a:ext>
                  </a:extLst>
                </a:gridCol>
              </a:tblGrid>
              <a:tr h="508598">
                <a:tc>
                  <a:txBody>
                    <a:bodyPr/>
                    <a:lstStyle/>
                    <a:p>
                      <a:pPr algn="r">
                        <a:lnSpc>
                          <a:spcPct val="85000"/>
                        </a:lnSpc>
                      </a:pPr>
                      <a:r>
                        <a:rPr lang="en-US" sz="1500" b="0" i="1" dirty="0">
                          <a:solidFill>
                            <a:srgbClr val="7F7F7F"/>
                          </a:solidFill>
                          <a:latin typeface="Georgia"/>
                          <a:cs typeface="Georgia"/>
                        </a:rPr>
                        <a:t>Targeted</a:t>
                      </a:r>
                      <a:r>
                        <a:rPr lang="en-US" sz="1500" b="0" i="1" baseline="0" dirty="0">
                          <a:solidFill>
                            <a:srgbClr val="7F7F7F"/>
                          </a:solidFill>
                          <a:latin typeface="Georgia"/>
                          <a:cs typeface="Georgia"/>
                        </a:rPr>
                        <a:t> </a:t>
                      </a:r>
                      <a:r>
                        <a:rPr lang="en-US" sz="1500" b="0" i="1" dirty="0">
                          <a:solidFill>
                            <a:srgbClr val="7F7F7F"/>
                          </a:solidFill>
                          <a:latin typeface="Georgia"/>
                          <a:cs typeface="Georgia"/>
                        </a:rPr>
                        <a:t>Student Participants</a:t>
                      </a:r>
                    </a:p>
                  </a:txBody>
                  <a:tcPr marB="91440" anchor="ctr">
                    <a:lnL w="12700" cmpd="sng">
                      <a:noFill/>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AFBB"/>
                      </a:solidFill>
                      <a:prstDash val="solid"/>
                      <a:round/>
                      <a:headEnd type="none" w="med" len="med"/>
                      <a:tailEnd type="none" w="med" len="med"/>
                    </a:lnB>
                    <a:noFill/>
                  </a:tcPr>
                </a:tc>
                <a:tc>
                  <a:txBody>
                    <a:bodyPr/>
                    <a:lstStyle/>
                    <a:p>
                      <a:pPr algn="r">
                        <a:lnSpc>
                          <a:spcPct val="85000"/>
                        </a:lnSpc>
                      </a:pPr>
                      <a:endParaRPr lang="en-US" sz="1200" b="0" dirty="0">
                        <a:solidFill>
                          <a:schemeClr val="accent2"/>
                        </a:solidFill>
                        <a:latin typeface="+mj-lt"/>
                      </a:endParaRPr>
                    </a:p>
                  </a:txBody>
                  <a:tcPr marB="91440" anchor="ctr">
                    <a:lnL w="12700" cap="flat" cmpd="sng" algn="ctr">
                      <a:solidFill>
                        <a:schemeClr val="bg1"/>
                      </a:solidFill>
                      <a:prstDash val="solid"/>
                      <a:round/>
                      <a:headEnd type="none" w="med" len="med"/>
                      <a:tailEnd type="none" w="med" len="med"/>
                    </a:lnL>
                    <a:lnR w="9525" cap="flat" cmpd="sng" algn="ctr">
                      <a:solidFill>
                        <a:schemeClr val="bg2">
                          <a:lumMod val="75000"/>
                        </a:schemeClr>
                      </a:solidFill>
                      <a:prstDash val="dot"/>
                      <a:round/>
                      <a:headEnd type="none" w="med" len="med"/>
                      <a:tailEnd type="none" w="med" len="med"/>
                    </a:lnR>
                    <a:lnT w="28575" cap="flat" cmpd="sng" algn="ctr">
                      <a:noFill/>
                      <a:prstDash val="solid"/>
                      <a:round/>
                      <a:headEnd type="none" w="med" len="med"/>
                      <a:tailEnd type="none" w="med" len="med"/>
                    </a:lnT>
                    <a:lnB w="19050" cap="flat" cmpd="sng" algn="ctr">
                      <a:solidFill>
                        <a:srgbClr val="00AFBB"/>
                      </a:solidFill>
                      <a:prstDash val="solid"/>
                      <a:round/>
                      <a:headEnd type="none" w="med" len="med"/>
                      <a:tailEnd type="none" w="med" len="med"/>
                    </a:lnB>
                    <a:noFill/>
                  </a:tcPr>
                </a:tc>
                <a:tc>
                  <a:txBody>
                    <a:bodyPr/>
                    <a:lstStyle/>
                    <a:p>
                      <a:pPr algn="r">
                        <a:lnSpc>
                          <a:spcPct val="85000"/>
                        </a:lnSpc>
                      </a:pPr>
                      <a:endParaRPr lang="en-US" sz="1200" b="0" dirty="0">
                        <a:solidFill>
                          <a:schemeClr val="accent2"/>
                        </a:solidFill>
                        <a:latin typeface="+mj-lt"/>
                      </a:endParaRPr>
                    </a:p>
                  </a:txBody>
                  <a:tcPr marB="91440" anchor="ctr">
                    <a:lnL w="9525" cap="flat" cmpd="sng" algn="ctr">
                      <a:solidFill>
                        <a:schemeClr val="bg2">
                          <a:lumMod val="75000"/>
                        </a:schemeClr>
                      </a:solidFill>
                      <a:prstDash val="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AFBB"/>
                      </a:solidFill>
                      <a:prstDash val="solid"/>
                      <a:round/>
                      <a:headEnd type="none" w="med" len="med"/>
                      <a:tailEnd type="none" w="med" len="med"/>
                    </a:lnB>
                    <a:noFill/>
                  </a:tcPr>
                </a:tc>
                <a:tc>
                  <a:txBody>
                    <a:bodyPr/>
                    <a:lstStyle/>
                    <a:p>
                      <a:pPr algn="l">
                        <a:lnSpc>
                          <a:spcPct val="85000"/>
                        </a:lnSpc>
                      </a:pPr>
                      <a:r>
                        <a:rPr lang="en-US" sz="1500" b="0" i="1" kern="1200" dirty="0">
                          <a:solidFill>
                            <a:srgbClr val="7F7F7F"/>
                          </a:solidFill>
                          <a:latin typeface="Georgia"/>
                          <a:ea typeface="+mn-ea"/>
                          <a:cs typeface="Georgia"/>
                        </a:rPr>
                        <a:t>Evidence-based Strategies </a:t>
                      </a:r>
                    </a:p>
                  </a:txBody>
                  <a:tcPr marB="9144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AFBB"/>
                      </a:solidFill>
                      <a:prstDash val="solid"/>
                      <a:round/>
                      <a:headEnd type="none" w="med" len="med"/>
                      <a:tailEnd type="none" w="med" len="med"/>
                    </a:lnB>
                    <a:noFill/>
                  </a:tcPr>
                </a:tc>
                <a:extLst>
                  <a:ext uri="{0D108BD9-81ED-4DB2-BD59-A6C34878D82A}">
                    <a16:rowId xmlns:a16="http://schemas.microsoft.com/office/drawing/2014/main" val="10000"/>
                  </a:ext>
                </a:extLst>
              </a:tr>
              <a:tr h="589905">
                <a:tc>
                  <a:txBody>
                    <a:bodyPr/>
                    <a:lstStyle/>
                    <a:p>
                      <a:pPr marL="0" marR="0" algn="r" defTabSz="914400" rtl="0" eaLnBrk="1" latinLnBrk="0" hangingPunct="1">
                        <a:lnSpc>
                          <a:spcPct val="110000"/>
                        </a:lnSpc>
                        <a:spcBef>
                          <a:spcPts val="0"/>
                        </a:spcBef>
                        <a:spcAft>
                          <a:spcPts val="600"/>
                        </a:spcAft>
                      </a:pPr>
                      <a:r>
                        <a:rPr lang="en-US" sz="1200" kern="1200" dirty="0">
                          <a:solidFill>
                            <a:schemeClr val="tx1">
                              <a:lumMod val="50000"/>
                              <a:lumOff val="50000"/>
                            </a:schemeClr>
                          </a:solidFill>
                          <a:latin typeface="+mj-lt"/>
                          <a:ea typeface="+mn-ea"/>
                          <a:cs typeface="+mn-cs"/>
                        </a:rPr>
                        <a:t>Non-traditional-age</a:t>
                      </a:r>
                      <a:r>
                        <a:rPr lang="en-US" sz="1200" kern="1200" baseline="0" dirty="0">
                          <a:solidFill>
                            <a:schemeClr val="tx1">
                              <a:lumMod val="50000"/>
                              <a:lumOff val="50000"/>
                            </a:schemeClr>
                          </a:solidFill>
                          <a:latin typeface="+mj-lt"/>
                          <a:ea typeface="+mn-ea"/>
                          <a:cs typeface="+mn-cs"/>
                        </a:rPr>
                        <a:t> learners</a:t>
                      </a:r>
                      <a:endParaRPr lang="en-US" sz="1200" kern="1200" dirty="0">
                        <a:solidFill>
                          <a:schemeClr val="tx1">
                            <a:lumMod val="50000"/>
                            <a:lumOff val="50000"/>
                          </a:schemeClr>
                        </a:solidFill>
                        <a:latin typeface="+mj-lt"/>
                        <a:ea typeface="+mn-ea"/>
                        <a:cs typeface="+mn-cs"/>
                      </a:endParaRPr>
                    </a:p>
                  </a:txBody>
                  <a:tcPr marT="91440">
                    <a:lnL w="12700" cmpd="sng">
                      <a:noFill/>
                    </a:lnL>
                    <a:lnR w="12700" cap="flat" cmpd="sng" algn="ctr">
                      <a:solidFill>
                        <a:schemeClr val="bg1"/>
                      </a:solidFill>
                      <a:prstDash val="solid"/>
                      <a:round/>
                      <a:headEnd type="none" w="med" len="med"/>
                      <a:tailEnd type="none" w="med" len="med"/>
                    </a:lnR>
                    <a:lnT w="19050" cap="flat" cmpd="sng" algn="ctr">
                      <a:solidFill>
                        <a:srgbClr val="00AFBB"/>
                      </a:solidFill>
                      <a:prstDash val="solid"/>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marR="0" algn="r" defTabSz="914400" rtl="0" eaLnBrk="1" latinLnBrk="0" hangingPunct="1">
                        <a:lnSpc>
                          <a:spcPct val="110000"/>
                        </a:lnSpc>
                        <a:spcBef>
                          <a:spcPts val="0"/>
                        </a:spcBef>
                        <a:spcAft>
                          <a:spcPts val="600"/>
                        </a:spcAft>
                      </a:pPr>
                      <a:endParaRPr lang="en-US" sz="11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solidFill>
                        <a:schemeClr val="bg2">
                          <a:lumMod val="75000"/>
                        </a:schemeClr>
                      </a:solidFill>
                      <a:prstDash val="dot"/>
                      <a:round/>
                      <a:headEnd type="none" w="med" len="med"/>
                      <a:tailEnd type="none" w="med" len="med"/>
                    </a:lnR>
                    <a:lnT w="19050" cap="flat" cmpd="sng" algn="ctr">
                      <a:solidFill>
                        <a:srgbClr val="00AFBB"/>
                      </a:solidFill>
                      <a:prstDash val="solid"/>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marR="0" algn="r" defTabSz="914400" rtl="0" eaLnBrk="1" latinLnBrk="0" hangingPunct="1">
                        <a:lnSpc>
                          <a:spcPct val="110000"/>
                        </a:lnSpc>
                        <a:spcBef>
                          <a:spcPts val="0"/>
                        </a:spcBef>
                        <a:spcAft>
                          <a:spcPts val="600"/>
                        </a:spcAft>
                      </a:pPr>
                      <a:endParaRPr lang="en-US" sz="1100" kern="1200" dirty="0">
                        <a:solidFill>
                          <a:schemeClr val="tx1">
                            <a:lumMod val="50000"/>
                            <a:lumOff val="50000"/>
                          </a:schemeClr>
                        </a:solidFill>
                        <a:latin typeface="+mj-lt"/>
                        <a:ea typeface="+mn-ea"/>
                        <a:cs typeface="+mn-cs"/>
                      </a:endParaRPr>
                    </a:p>
                  </a:txBody>
                  <a:tcPr marT="91440">
                    <a:lnL w="9525" cap="flat" cmpd="sng" algn="ctr">
                      <a:solidFill>
                        <a:schemeClr val="bg2">
                          <a:lumMod val="75000"/>
                        </a:schemeClr>
                      </a:solidFill>
                      <a:prstDash val="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00AFBB"/>
                      </a:solidFill>
                      <a:prstDash val="solid"/>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marR="0" algn="l" defTabSz="914400" rtl="0" eaLnBrk="1" latinLnBrk="0" hangingPunct="1">
                        <a:lnSpc>
                          <a:spcPct val="110000"/>
                        </a:lnSpc>
                        <a:spcBef>
                          <a:spcPts val="0"/>
                        </a:spcBef>
                        <a:spcAft>
                          <a:spcPts val="600"/>
                        </a:spcAft>
                      </a:pPr>
                      <a:r>
                        <a:rPr lang="en-US" sz="1200" kern="1200" dirty="0">
                          <a:solidFill>
                            <a:schemeClr val="tx1">
                              <a:lumMod val="50000"/>
                              <a:lumOff val="50000"/>
                            </a:schemeClr>
                          </a:solidFill>
                          <a:latin typeface="+mj-lt"/>
                          <a:ea typeface="+mn-ea"/>
                          <a:cs typeface="+mn-cs"/>
                        </a:rPr>
                        <a:t>Career pathways with stackable</a:t>
                      </a:r>
                      <a:r>
                        <a:rPr lang="en-US" sz="1200" kern="1200" baseline="0" dirty="0">
                          <a:solidFill>
                            <a:schemeClr val="tx1">
                              <a:lumMod val="50000"/>
                              <a:lumOff val="50000"/>
                            </a:schemeClr>
                          </a:solidFill>
                          <a:latin typeface="+mj-lt"/>
                          <a:ea typeface="+mn-ea"/>
                          <a:cs typeface="+mn-cs"/>
                        </a:rPr>
                        <a:t> credentials, prior learning assessment (PLA), and student supports</a:t>
                      </a:r>
                      <a:endParaRPr lang="en-US" sz="12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00AFBB"/>
                      </a:solidFill>
                      <a:prstDash val="solid"/>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extLst>
                  <a:ext uri="{0D108BD9-81ED-4DB2-BD59-A6C34878D82A}">
                    <a16:rowId xmlns:a16="http://schemas.microsoft.com/office/drawing/2014/main" val="10001"/>
                  </a:ext>
                </a:extLst>
              </a:tr>
              <a:tr h="609667">
                <a:tc>
                  <a:txBody>
                    <a:bodyPr/>
                    <a:lstStyle/>
                    <a:p>
                      <a:pPr marL="0" marR="0" indent="0" algn="r" defTabSz="914400" rtl="0" eaLnBrk="1" fontAlgn="auto" latinLnBrk="0" hangingPunct="1">
                        <a:lnSpc>
                          <a:spcPct val="110000"/>
                        </a:lnSpc>
                        <a:spcBef>
                          <a:spcPts val="0"/>
                        </a:spcBef>
                        <a:spcAft>
                          <a:spcPts val="600"/>
                        </a:spcAft>
                        <a:buClrTx/>
                        <a:buSzTx/>
                        <a:buFontTx/>
                        <a:buNone/>
                        <a:tabLst/>
                        <a:defRPr/>
                      </a:pPr>
                      <a:r>
                        <a:rPr lang="en-US" sz="1200" kern="1200" dirty="0">
                          <a:solidFill>
                            <a:schemeClr val="tx1">
                              <a:lumMod val="50000"/>
                              <a:lumOff val="50000"/>
                            </a:schemeClr>
                          </a:solidFill>
                          <a:latin typeface="+mj-lt"/>
                          <a:ea typeface="+mn-ea"/>
                          <a:cs typeface="+mn-cs"/>
                        </a:rPr>
                        <a:t>Trade-Adjustment Act (TAA)-eligible workers</a:t>
                      </a:r>
                    </a:p>
                  </a:txBody>
                  <a:tcPr marT="91440">
                    <a:lnL w="12700" cmpd="sng">
                      <a:noFill/>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dot"/>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9525" cap="flat" cmpd="sng" algn="ctr">
                      <a:solidFill>
                        <a:schemeClr val="tx1">
                          <a:lumMod val="50000"/>
                          <a:lumOff val="50000"/>
                        </a:schemeClr>
                      </a:solidFill>
                      <a:prstDash val="dot"/>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marR="0" indent="0" algn="l" defTabSz="914400" rtl="0" eaLnBrk="1" fontAlgn="auto" latinLnBrk="0" hangingPunct="1">
                        <a:lnSpc>
                          <a:spcPct val="110000"/>
                        </a:lnSpc>
                        <a:spcBef>
                          <a:spcPts val="0"/>
                        </a:spcBef>
                        <a:spcAft>
                          <a:spcPts val="600"/>
                        </a:spcAft>
                        <a:buClrTx/>
                        <a:buSzTx/>
                        <a:buFontTx/>
                        <a:buNone/>
                        <a:tabLst/>
                        <a:defRPr/>
                      </a:pPr>
                      <a:r>
                        <a:rPr lang="en-US" sz="1200" kern="1200" dirty="0">
                          <a:solidFill>
                            <a:schemeClr val="tx1">
                              <a:lumMod val="50000"/>
                              <a:lumOff val="50000"/>
                            </a:schemeClr>
                          </a:solidFill>
                          <a:latin typeface="+mj-lt"/>
                          <a:ea typeface="+mn-ea"/>
                          <a:cs typeface="+mn-cs"/>
                        </a:rPr>
                        <a:t>Transfer and articulation, including credit transfer to baccalaureate education</a:t>
                      </a: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extLst>
                  <a:ext uri="{0D108BD9-81ED-4DB2-BD59-A6C34878D82A}">
                    <a16:rowId xmlns:a16="http://schemas.microsoft.com/office/drawing/2014/main" val="10002"/>
                  </a:ext>
                </a:extLst>
              </a:tr>
              <a:tr h="596520">
                <a:tc>
                  <a:txBody>
                    <a:bodyPr/>
                    <a:lstStyle/>
                    <a:p>
                      <a:pPr marL="0" algn="r" defTabSz="914400" rtl="0" eaLnBrk="1" latinLnBrk="0" hangingPunct="1">
                        <a:lnSpc>
                          <a:spcPct val="110000"/>
                        </a:lnSpc>
                        <a:spcAft>
                          <a:spcPts val="600"/>
                        </a:spcAft>
                      </a:pPr>
                      <a:r>
                        <a:rPr lang="en-US" sz="1200" kern="1200" dirty="0">
                          <a:solidFill>
                            <a:schemeClr val="tx1">
                              <a:lumMod val="50000"/>
                              <a:lumOff val="50000"/>
                            </a:schemeClr>
                          </a:solidFill>
                          <a:latin typeface="+mj-lt"/>
                          <a:ea typeface="+mn-ea"/>
                          <a:cs typeface="+mn-cs"/>
                        </a:rPr>
                        <a:t>Unemployed</a:t>
                      </a:r>
                      <a:r>
                        <a:rPr lang="en-US" sz="1200" kern="1200" baseline="0" dirty="0">
                          <a:solidFill>
                            <a:schemeClr val="tx1">
                              <a:lumMod val="50000"/>
                              <a:lumOff val="50000"/>
                            </a:schemeClr>
                          </a:solidFill>
                          <a:latin typeface="+mj-lt"/>
                          <a:ea typeface="+mn-ea"/>
                          <a:cs typeface="+mn-cs"/>
                        </a:rPr>
                        <a:t> and under-employed workers</a:t>
                      </a:r>
                      <a:endParaRPr lang="en-US" sz="1200" kern="1200" dirty="0">
                        <a:solidFill>
                          <a:schemeClr val="tx1">
                            <a:lumMod val="50000"/>
                            <a:lumOff val="50000"/>
                          </a:schemeClr>
                        </a:solidFill>
                        <a:latin typeface="+mj-lt"/>
                        <a:ea typeface="+mn-ea"/>
                        <a:cs typeface="+mn-cs"/>
                      </a:endParaRPr>
                    </a:p>
                  </a:txBody>
                  <a:tcPr marT="91440">
                    <a:lnL w="12700" cmpd="sng">
                      <a:noFill/>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dot"/>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9525" cap="flat" cmpd="sng" algn="ctr">
                      <a:solidFill>
                        <a:schemeClr val="tx1">
                          <a:lumMod val="50000"/>
                          <a:lumOff val="50000"/>
                        </a:schemeClr>
                      </a:solidFill>
                      <a:prstDash val="dot"/>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l" defTabSz="914400" rtl="0" eaLnBrk="1" latinLnBrk="0" hangingPunct="1">
                        <a:lnSpc>
                          <a:spcPct val="110000"/>
                        </a:lnSpc>
                        <a:spcAft>
                          <a:spcPts val="600"/>
                        </a:spcAft>
                      </a:pPr>
                      <a:r>
                        <a:rPr lang="en-US" sz="1200" kern="1200" dirty="0">
                          <a:solidFill>
                            <a:schemeClr val="tx1">
                              <a:lumMod val="50000"/>
                              <a:lumOff val="50000"/>
                            </a:schemeClr>
                          </a:solidFill>
                          <a:latin typeface="+mj-lt"/>
                          <a:ea typeface="+mn-ea"/>
                          <a:cs typeface="+mn-cs"/>
                        </a:rPr>
                        <a:t>Online and technology-enabled instruction and supports</a:t>
                      </a: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extLst>
                  <a:ext uri="{0D108BD9-81ED-4DB2-BD59-A6C34878D82A}">
                    <a16:rowId xmlns:a16="http://schemas.microsoft.com/office/drawing/2014/main" val="10003"/>
                  </a:ext>
                </a:extLst>
              </a:tr>
              <a:tr h="579378">
                <a:tc>
                  <a:txBody>
                    <a:bodyPr/>
                    <a:lstStyle/>
                    <a:p>
                      <a:pPr marL="0" algn="r" defTabSz="914400" rtl="0" eaLnBrk="1" latinLnBrk="0" hangingPunct="1">
                        <a:lnSpc>
                          <a:spcPct val="110000"/>
                        </a:lnSpc>
                        <a:spcAft>
                          <a:spcPts val="600"/>
                        </a:spcAft>
                      </a:pPr>
                      <a:r>
                        <a:rPr lang="en-US" sz="1200" kern="1200" dirty="0">
                          <a:solidFill>
                            <a:schemeClr val="tx1">
                              <a:lumMod val="50000"/>
                              <a:lumOff val="50000"/>
                            </a:schemeClr>
                          </a:solidFill>
                          <a:latin typeface="+mj-lt"/>
                          <a:ea typeface="+mn-ea"/>
                          <a:cs typeface="+mn-cs"/>
                        </a:rPr>
                        <a:t>Veterans and veterans’ families</a:t>
                      </a:r>
                    </a:p>
                  </a:txBody>
                  <a:tcPr marT="91440">
                    <a:lnL w="12700" cmpd="sng">
                      <a:noFill/>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9525" cap="flat" cmpd="sng" algn="ctr">
                      <a:solidFill>
                        <a:schemeClr val="bg2">
                          <a:lumMod val="75000"/>
                        </a:schemeClr>
                      </a:solidFill>
                      <a:prstDash val="dot"/>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l" defTabSz="914400" rtl="0" eaLnBrk="1" latinLnBrk="0" hangingPunct="1">
                        <a:lnSpc>
                          <a:spcPct val="110000"/>
                        </a:lnSpc>
                        <a:spcAft>
                          <a:spcPts val="600"/>
                        </a:spcAft>
                      </a:pPr>
                      <a:r>
                        <a:rPr lang="en-US" sz="1200" kern="1200" dirty="0">
                          <a:solidFill>
                            <a:schemeClr val="tx1">
                              <a:lumMod val="50000"/>
                              <a:lumOff val="50000"/>
                            </a:schemeClr>
                          </a:solidFill>
                          <a:latin typeface="+mj-lt"/>
                          <a:ea typeface="+mn-ea"/>
                          <a:cs typeface="+mn-cs"/>
                        </a:rPr>
                        <a:t>Employer</a:t>
                      </a:r>
                      <a:r>
                        <a:rPr lang="en-US" sz="1200" kern="1200" baseline="0" dirty="0">
                          <a:solidFill>
                            <a:schemeClr val="tx1">
                              <a:lumMod val="50000"/>
                              <a:lumOff val="50000"/>
                            </a:schemeClr>
                          </a:solidFill>
                          <a:latin typeface="+mj-lt"/>
                          <a:ea typeface="+mn-ea"/>
                          <a:cs typeface="+mn-cs"/>
                        </a:rPr>
                        <a:t> and public workforce agency engagement</a:t>
                      </a:r>
                      <a:endParaRPr lang="en-US" sz="12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extLst>
                  <a:ext uri="{0D108BD9-81ED-4DB2-BD59-A6C34878D82A}">
                    <a16:rowId xmlns:a16="http://schemas.microsoft.com/office/drawing/2014/main" val="10004"/>
                  </a:ext>
                </a:extLst>
              </a:tr>
              <a:tr h="589905">
                <a:tc>
                  <a:txBody>
                    <a:bodyPr/>
                    <a:lstStyle/>
                    <a:p>
                      <a:pPr marL="0" algn="r" defTabSz="914400" rtl="0" eaLnBrk="1" latinLnBrk="0" hangingPunct="1">
                        <a:lnSpc>
                          <a:spcPct val="110000"/>
                        </a:lnSpc>
                        <a:spcAft>
                          <a:spcPts val="600"/>
                        </a:spcAft>
                      </a:pPr>
                      <a:r>
                        <a:rPr lang="en-US" sz="1200" kern="1200" baseline="0" dirty="0">
                          <a:solidFill>
                            <a:schemeClr val="tx1">
                              <a:lumMod val="50000"/>
                              <a:lumOff val="50000"/>
                            </a:schemeClr>
                          </a:solidFill>
                          <a:latin typeface="+mj-lt"/>
                          <a:ea typeface="+mn-ea"/>
                          <a:cs typeface="+mn-cs"/>
                        </a:rPr>
                        <a:t>Individuals with financial needs, disabilities, and other basic needs</a:t>
                      </a:r>
                      <a:endParaRPr lang="en-US" sz="1200" kern="1200" dirty="0">
                        <a:solidFill>
                          <a:schemeClr val="tx1">
                            <a:lumMod val="50000"/>
                            <a:lumOff val="50000"/>
                          </a:schemeClr>
                        </a:solidFill>
                        <a:latin typeface="+mj-lt"/>
                        <a:ea typeface="+mn-ea"/>
                        <a:cs typeface="+mn-cs"/>
                      </a:endParaRPr>
                    </a:p>
                  </a:txBody>
                  <a:tcPr marT="91440">
                    <a:lnL w="12700" cmpd="sng">
                      <a:noFill/>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r" defTabSz="914400" rtl="0" eaLnBrk="1" latinLnBrk="0" hangingPunct="1">
                        <a:lnSpc>
                          <a:spcPct val="110000"/>
                        </a:lnSpc>
                        <a:spcAft>
                          <a:spcPts val="600"/>
                        </a:spcAft>
                      </a:pPr>
                      <a:endParaRPr lang="en-US" sz="1100" kern="1200" dirty="0">
                        <a:solidFill>
                          <a:schemeClr val="tx1">
                            <a:lumMod val="50000"/>
                            <a:lumOff val="50000"/>
                          </a:schemeClr>
                        </a:solidFill>
                        <a:latin typeface="+mj-lt"/>
                        <a:ea typeface="+mn-ea"/>
                        <a:cs typeface="+mn-cs"/>
                      </a:endParaRPr>
                    </a:p>
                  </a:txBody>
                  <a:tcPr marT="91440">
                    <a:lnL w="9525" cap="flat" cmpd="sng" algn="ctr">
                      <a:solidFill>
                        <a:schemeClr val="bg2">
                          <a:lumMod val="75000"/>
                        </a:schemeClr>
                      </a:solidFill>
                      <a:prstDash val="dot"/>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tc>
                  <a:txBody>
                    <a:bodyPr/>
                    <a:lstStyle/>
                    <a:p>
                      <a:pPr marL="0" algn="l" defTabSz="914400" rtl="0" eaLnBrk="1" latinLnBrk="0" hangingPunct="1">
                        <a:lnSpc>
                          <a:spcPct val="110000"/>
                        </a:lnSpc>
                        <a:spcAft>
                          <a:spcPts val="600"/>
                        </a:spcAft>
                      </a:pPr>
                      <a:r>
                        <a:rPr lang="en-US" sz="1200" kern="1200" dirty="0">
                          <a:solidFill>
                            <a:schemeClr val="tx1">
                              <a:lumMod val="50000"/>
                              <a:lumOff val="50000"/>
                            </a:schemeClr>
                          </a:solidFill>
                          <a:latin typeface="+mj-lt"/>
                          <a:ea typeface="+mn-ea"/>
                          <a:cs typeface="+mn-cs"/>
                        </a:rPr>
                        <a:t>Strategic</a:t>
                      </a:r>
                      <a:r>
                        <a:rPr lang="en-US" sz="1200" kern="1200" baseline="0" dirty="0">
                          <a:solidFill>
                            <a:schemeClr val="tx1">
                              <a:lumMod val="50000"/>
                              <a:lumOff val="50000"/>
                            </a:schemeClr>
                          </a:solidFill>
                          <a:latin typeface="+mj-lt"/>
                          <a:ea typeface="+mn-ea"/>
                          <a:cs typeface="+mn-cs"/>
                        </a:rPr>
                        <a:t> alignment with industry, governors, public workforce systems, and others  </a:t>
                      </a:r>
                      <a:endParaRPr lang="en-US" sz="1200" kern="1200" dirty="0">
                        <a:solidFill>
                          <a:schemeClr val="tx1">
                            <a:lumMod val="50000"/>
                            <a:lumOff val="50000"/>
                          </a:schemeClr>
                        </a:solidFill>
                        <a:latin typeface="+mj-lt"/>
                        <a:ea typeface="+mn-ea"/>
                        <a:cs typeface="+mn-cs"/>
                      </a:endParaRP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0E0E0">
                          <a:lumMod val="75000"/>
                        </a:srgbClr>
                      </a:solidFill>
                      <a:prstDash val="dot"/>
                      <a:round/>
                      <a:headEnd type="none" w="med" len="med"/>
                      <a:tailEnd type="none" w="med" len="med"/>
                    </a:lnT>
                    <a:lnB w="9525" cap="flat" cmpd="sng" algn="ctr">
                      <a:solidFill>
                        <a:srgbClr val="E0E0E0">
                          <a:lumMod val="75000"/>
                        </a:srgbClr>
                      </a:solidFill>
                      <a:prstDash val="dot"/>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4947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34180" y="2010898"/>
            <a:ext cx="3744120" cy="536519"/>
          </a:xfrm>
        </p:spPr>
        <p:txBody>
          <a:bodyPr/>
          <a:lstStyle/>
          <a:p>
            <a:r>
              <a:rPr lang="en-US" dirty="0">
                <a:solidFill>
                  <a:srgbClr val="686868"/>
                </a:solidFill>
              </a:rPr>
              <a:t>Capacity-building Outputs</a:t>
            </a:r>
          </a:p>
        </p:txBody>
      </p:sp>
      <p:sp>
        <p:nvSpPr>
          <p:cNvPr id="4" name="Content Placeholder 3"/>
          <p:cNvSpPr>
            <a:spLocks noGrp="1"/>
          </p:cNvSpPr>
          <p:nvPr>
            <p:ph idx="1"/>
          </p:nvPr>
        </p:nvSpPr>
        <p:spPr>
          <a:xfrm>
            <a:off x="470432" y="2579689"/>
            <a:ext cx="3822168" cy="3554411"/>
          </a:xfrm>
        </p:spPr>
        <p:txBody>
          <a:bodyPr/>
          <a:lstStyle/>
          <a:p>
            <a:pPr>
              <a:lnSpc>
                <a:spcPct val="100000"/>
              </a:lnSpc>
              <a:spcBef>
                <a:spcPts val="300"/>
              </a:spcBef>
              <a:spcAft>
                <a:spcPts val="300"/>
              </a:spcAft>
            </a:pPr>
            <a:r>
              <a:rPr lang="en-US" sz="1200" dirty="0">
                <a:solidFill>
                  <a:schemeClr val="bg2">
                    <a:lumMod val="50000"/>
                  </a:schemeClr>
                </a:solidFill>
                <a:latin typeface="+mj-lt"/>
              </a:rPr>
              <a:t>Student/participant education outcomes:</a:t>
            </a:r>
          </a:p>
          <a:p>
            <a:pPr marL="285750" indent="-285750">
              <a:lnSpc>
                <a:spcPct val="100000"/>
              </a:lnSpc>
              <a:spcBef>
                <a:spcPts val="300"/>
              </a:spcBef>
              <a:spcAft>
                <a:spcPts val="0"/>
              </a:spcAft>
              <a:buFont typeface="Wingdings" charset="2"/>
              <a:buChar char="§"/>
            </a:pPr>
            <a:r>
              <a:rPr lang="en-US" sz="1200" i="0" dirty="0" smtClean="0">
                <a:solidFill>
                  <a:schemeClr val="bg2">
                    <a:lumMod val="50000"/>
                  </a:schemeClr>
                </a:solidFill>
                <a:latin typeface="+mj-lt"/>
              </a:rPr>
              <a:t>Enroll students in TAACCCT-supported programs</a:t>
            </a:r>
            <a:endParaRPr lang="en-US" sz="1200" i="0" dirty="0">
              <a:solidFill>
                <a:schemeClr val="bg2">
                  <a:lumMod val="50000"/>
                </a:schemeClr>
              </a:solidFill>
              <a:latin typeface="+mj-lt"/>
            </a:endParaRPr>
          </a:p>
          <a:p>
            <a:pPr marL="285750" indent="-285750">
              <a:lnSpc>
                <a:spcPct val="100000"/>
              </a:lnSpc>
              <a:spcBef>
                <a:spcPts val="300"/>
              </a:spcBef>
              <a:spcAft>
                <a:spcPts val="0"/>
              </a:spcAft>
              <a:buFont typeface="Wingdings" charset="2"/>
              <a:buChar char="§"/>
            </a:pPr>
            <a:r>
              <a:rPr lang="en-US" sz="1200" i="0" dirty="0" smtClean="0">
                <a:solidFill>
                  <a:schemeClr val="bg2">
                    <a:lumMod val="50000"/>
                  </a:schemeClr>
                </a:solidFill>
                <a:latin typeface="+mj-lt"/>
              </a:rPr>
              <a:t>Encourage student persistence</a:t>
            </a:r>
            <a:endParaRPr lang="en-US" sz="1200" i="0" dirty="0">
              <a:solidFill>
                <a:schemeClr val="bg2">
                  <a:lumMod val="50000"/>
                </a:schemeClr>
              </a:solidFill>
              <a:latin typeface="+mj-lt"/>
            </a:endParaRPr>
          </a:p>
          <a:p>
            <a:pPr marL="285750" indent="-285750">
              <a:lnSpc>
                <a:spcPct val="100000"/>
              </a:lnSpc>
              <a:spcBef>
                <a:spcPts val="300"/>
              </a:spcBef>
              <a:spcAft>
                <a:spcPts val="0"/>
              </a:spcAft>
              <a:buFont typeface="Wingdings" charset="2"/>
              <a:buChar char="§"/>
            </a:pPr>
            <a:r>
              <a:rPr lang="en-US" sz="1200" i="0" dirty="0" smtClean="0">
                <a:solidFill>
                  <a:schemeClr val="bg2">
                    <a:lumMod val="50000"/>
                  </a:schemeClr>
                </a:solidFill>
                <a:latin typeface="+mj-lt"/>
              </a:rPr>
              <a:t>Support completion of programs</a:t>
            </a:r>
            <a:endParaRPr lang="en-US" sz="1200" i="0" dirty="0">
              <a:solidFill>
                <a:schemeClr val="bg2">
                  <a:lumMod val="50000"/>
                </a:schemeClr>
              </a:solidFill>
              <a:latin typeface="+mj-lt"/>
            </a:endParaRPr>
          </a:p>
          <a:p>
            <a:pPr marL="285750" indent="-285750">
              <a:lnSpc>
                <a:spcPct val="100000"/>
              </a:lnSpc>
              <a:spcBef>
                <a:spcPts val="300"/>
              </a:spcBef>
              <a:spcAft>
                <a:spcPts val="0"/>
              </a:spcAft>
              <a:buFont typeface="Wingdings" charset="2"/>
              <a:buChar char="§"/>
            </a:pPr>
            <a:r>
              <a:rPr lang="en-US" sz="1200" i="0" dirty="0" smtClean="0">
                <a:solidFill>
                  <a:schemeClr val="bg2">
                    <a:lumMod val="50000"/>
                  </a:schemeClr>
                </a:solidFill>
                <a:latin typeface="+mj-lt"/>
              </a:rPr>
              <a:t>Provide opportunity to earn credentials of value</a:t>
            </a:r>
            <a:endParaRPr lang="en-US" sz="1200" i="0" dirty="0">
              <a:solidFill>
                <a:schemeClr val="bg2">
                  <a:lumMod val="50000"/>
                </a:schemeClr>
              </a:solidFill>
              <a:latin typeface="+mj-lt"/>
            </a:endParaRPr>
          </a:p>
          <a:p>
            <a:pPr>
              <a:lnSpc>
                <a:spcPct val="100000"/>
              </a:lnSpc>
              <a:spcBef>
                <a:spcPts val="300"/>
              </a:spcBef>
              <a:spcAft>
                <a:spcPts val="0"/>
              </a:spcAft>
              <a:buNone/>
            </a:pPr>
            <a:endParaRPr lang="en-US" sz="1200" dirty="0">
              <a:solidFill>
                <a:schemeClr val="bg2">
                  <a:lumMod val="50000"/>
                </a:schemeClr>
              </a:solidFill>
              <a:latin typeface="+mj-lt"/>
            </a:endParaRPr>
          </a:p>
          <a:p>
            <a:pPr>
              <a:lnSpc>
                <a:spcPct val="100000"/>
              </a:lnSpc>
              <a:spcBef>
                <a:spcPts val="300"/>
              </a:spcBef>
              <a:spcAft>
                <a:spcPts val="300"/>
              </a:spcAft>
              <a:buNone/>
            </a:pPr>
            <a:r>
              <a:rPr lang="en-US" sz="1200" dirty="0">
                <a:solidFill>
                  <a:schemeClr val="bg2">
                    <a:lumMod val="50000"/>
                  </a:schemeClr>
                </a:solidFill>
                <a:latin typeface="+mj-lt"/>
              </a:rPr>
              <a:t>Implementation of strategies/core elements:</a:t>
            </a:r>
          </a:p>
          <a:p>
            <a:pPr marL="285750" indent="-285750">
              <a:lnSpc>
                <a:spcPct val="100000"/>
              </a:lnSpc>
              <a:spcBef>
                <a:spcPts val="300"/>
              </a:spcBef>
              <a:spcAft>
                <a:spcPts val="0"/>
              </a:spcAft>
              <a:buFont typeface="Wingdings" charset="2"/>
              <a:buChar char="§"/>
            </a:pPr>
            <a:r>
              <a:rPr lang="en-US" sz="1200" i="0" dirty="0">
                <a:solidFill>
                  <a:schemeClr val="bg2">
                    <a:lumMod val="50000"/>
                  </a:schemeClr>
                </a:solidFill>
                <a:latin typeface="+mj-lt"/>
              </a:rPr>
              <a:t>Develop partnerships with employers, workforce, other colleges, and others </a:t>
            </a:r>
          </a:p>
          <a:p>
            <a:pPr marL="285750" indent="-285750">
              <a:lnSpc>
                <a:spcPct val="100000"/>
              </a:lnSpc>
              <a:spcBef>
                <a:spcPts val="300"/>
              </a:spcBef>
              <a:spcAft>
                <a:spcPts val="0"/>
              </a:spcAft>
              <a:buFont typeface="Wingdings" charset="2"/>
              <a:buChar char="§"/>
            </a:pPr>
            <a:r>
              <a:rPr lang="en-US" sz="1200" i="0" dirty="0">
                <a:solidFill>
                  <a:schemeClr val="bg2">
                    <a:lumMod val="50000"/>
                  </a:schemeClr>
                </a:solidFill>
                <a:latin typeface="+mj-lt"/>
              </a:rPr>
              <a:t>Expand student services</a:t>
            </a:r>
          </a:p>
          <a:p>
            <a:pPr marL="285750" indent="-285750">
              <a:lnSpc>
                <a:spcPct val="100000"/>
              </a:lnSpc>
              <a:spcBef>
                <a:spcPts val="300"/>
              </a:spcBef>
              <a:spcAft>
                <a:spcPts val="0"/>
              </a:spcAft>
              <a:buFont typeface="Wingdings" charset="2"/>
              <a:buChar char="§"/>
            </a:pPr>
            <a:r>
              <a:rPr lang="en-US" sz="1200" i="0" dirty="0">
                <a:solidFill>
                  <a:schemeClr val="bg2">
                    <a:lumMod val="50000"/>
                  </a:schemeClr>
                </a:solidFill>
                <a:latin typeface="+mj-lt"/>
              </a:rPr>
              <a:t>Upgrade facilities and equipment</a:t>
            </a:r>
          </a:p>
          <a:p>
            <a:pPr marL="285750" indent="-285750">
              <a:lnSpc>
                <a:spcPct val="100000"/>
              </a:lnSpc>
              <a:spcBef>
                <a:spcPts val="300"/>
              </a:spcBef>
              <a:spcAft>
                <a:spcPts val="0"/>
              </a:spcAft>
              <a:buFont typeface="Wingdings" charset="2"/>
              <a:buChar char="§"/>
            </a:pPr>
            <a:r>
              <a:rPr lang="en-US" sz="1200" i="0" dirty="0">
                <a:solidFill>
                  <a:schemeClr val="bg2">
                    <a:lumMod val="50000"/>
                  </a:schemeClr>
                </a:solidFill>
                <a:latin typeface="+mj-lt"/>
              </a:rPr>
              <a:t>Employ online and technology infrastructure</a:t>
            </a:r>
          </a:p>
          <a:p>
            <a:pPr marL="285750" indent="-285750">
              <a:lnSpc>
                <a:spcPct val="100000"/>
              </a:lnSpc>
              <a:spcBef>
                <a:spcPts val="300"/>
              </a:spcBef>
              <a:spcAft>
                <a:spcPts val="0"/>
              </a:spcAft>
              <a:buFont typeface="Wingdings" charset="2"/>
              <a:buChar char="§"/>
            </a:pPr>
            <a:r>
              <a:rPr lang="en-US" sz="1200" i="0" dirty="0">
                <a:solidFill>
                  <a:schemeClr val="bg2">
                    <a:lumMod val="50000"/>
                  </a:schemeClr>
                </a:solidFill>
                <a:latin typeface="+mj-lt"/>
              </a:rPr>
              <a:t>Develop transfer and articulation agreements</a:t>
            </a:r>
          </a:p>
          <a:p>
            <a:pPr marL="285750" indent="-285750">
              <a:lnSpc>
                <a:spcPct val="100000"/>
              </a:lnSpc>
              <a:spcBef>
                <a:spcPts val="300"/>
              </a:spcBef>
              <a:spcAft>
                <a:spcPts val="0"/>
              </a:spcAft>
              <a:buFont typeface="Wingdings" charset="2"/>
              <a:buChar char="§"/>
            </a:pPr>
            <a:r>
              <a:rPr lang="en-US" sz="1200" i="0" dirty="0">
                <a:solidFill>
                  <a:schemeClr val="bg2">
                    <a:lumMod val="50000"/>
                  </a:schemeClr>
                </a:solidFill>
                <a:latin typeface="+mj-lt"/>
              </a:rPr>
              <a:t>Build evaluation capacity</a:t>
            </a:r>
          </a:p>
          <a:p>
            <a:pPr marL="285750" indent="-285750">
              <a:lnSpc>
                <a:spcPct val="100000"/>
              </a:lnSpc>
              <a:spcBef>
                <a:spcPts val="0"/>
              </a:spcBef>
              <a:spcAft>
                <a:spcPts val="0"/>
              </a:spcAft>
              <a:buFont typeface="Wingdings" charset="2"/>
              <a:buChar char="§"/>
            </a:pPr>
            <a:endParaRPr lang="en-US" i="0" dirty="0"/>
          </a:p>
          <a:p>
            <a:pPr>
              <a:buNone/>
            </a:pPr>
            <a:endParaRPr lang="en-US" dirty="0">
              <a:solidFill>
                <a:srgbClr val="2D2D2A"/>
              </a:solidFill>
            </a:endParaRPr>
          </a:p>
        </p:txBody>
      </p:sp>
      <p:sp>
        <p:nvSpPr>
          <p:cNvPr id="5" name="Content Placeholder 4"/>
          <p:cNvSpPr>
            <a:spLocks noGrp="1"/>
          </p:cNvSpPr>
          <p:nvPr>
            <p:ph idx="12"/>
          </p:nvPr>
        </p:nvSpPr>
        <p:spPr>
          <a:xfrm>
            <a:off x="4532976" y="2605089"/>
            <a:ext cx="4037143" cy="4583111"/>
          </a:xfrm>
        </p:spPr>
        <p:txBody>
          <a:bodyPr/>
          <a:lstStyle/>
          <a:p>
            <a:pPr>
              <a:lnSpc>
                <a:spcPct val="100000"/>
              </a:lnSpc>
              <a:spcBef>
                <a:spcPts val="0"/>
              </a:spcBef>
              <a:spcAft>
                <a:spcPts val="600"/>
              </a:spcAft>
              <a:buNone/>
            </a:pPr>
            <a:r>
              <a:rPr lang="en-US" sz="1200" dirty="0">
                <a:solidFill>
                  <a:srgbClr val="686868"/>
                </a:solidFill>
                <a:latin typeface="+mj-lt"/>
              </a:rPr>
              <a:t>Student/participant employment outcomes:</a:t>
            </a:r>
          </a:p>
          <a:p>
            <a:pPr marL="285750" indent="-285750">
              <a:lnSpc>
                <a:spcPct val="100000"/>
              </a:lnSpc>
              <a:spcBef>
                <a:spcPts val="0"/>
              </a:spcBef>
              <a:spcAft>
                <a:spcPts val="0"/>
              </a:spcAft>
              <a:buFont typeface="Wingdings" charset="2"/>
              <a:buChar char="§"/>
            </a:pPr>
            <a:r>
              <a:rPr lang="en-US" sz="1200" i="0" dirty="0">
                <a:solidFill>
                  <a:srgbClr val="686868"/>
                </a:solidFill>
                <a:latin typeface="+mj-lt"/>
              </a:rPr>
              <a:t>Improved student/participant employment and earnings outcomes</a:t>
            </a:r>
          </a:p>
          <a:p>
            <a:pPr>
              <a:lnSpc>
                <a:spcPct val="100000"/>
              </a:lnSpc>
              <a:spcBef>
                <a:spcPts val="300"/>
              </a:spcBef>
              <a:spcAft>
                <a:spcPts val="0"/>
              </a:spcAft>
              <a:buNone/>
            </a:pPr>
            <a:endParaRPr lang="en-US" sz="1200" dirty="0">
              <a:solidFill>
                <a:srgbClr val="686868"/>
              </a:solidFill>
              <a:latin typeface="+mj-lt"/>
            </a:endParaRPr>
          </a:p>
          <a:p>
            <a:pPr>
              <a:lnSpc>
                <a:spcPct val="100000"/>
              </a:lnSpc>
              <a:spcBef>
                <a:spcPts val="300"/>
              </a:spcBef>
              <a:spcAft>
                <a:spcPts val="0"/>
              </a:spcAft>
              <a:buNone/>
            </a:pPr>
            <a:r>
              <a:rPr lang="en-US" sz="1200" dirty="0">
                <a:solidFill>
                  <a:srgbClr val="686868"/>
                </a:solidFill>
                <a:latin typeface="+mj-lt"/>
              </a:rPr>
              <a:t>Community college outcomes:</a:t>
            </a:r>
          </a:p>
          <a:p>
            <a:pPr marL="285750" indent="-285750">
              <a:lnSpc>
                <a:spcPct val="100000"/>
              </a:lnSpc>
              <a:spcBef>
                <a:spcPts val="300"/>
              </a:spcBef>
              <a:spcAft>
                <a:spcPts val="0"/>
              </a:spcAft>
              <a:buFont typeface="Wingdings" charset="2"/>
              <a:buChar char="§"/>
            </a:pPr>
            <a:r>
              <a:rPr lang="en-US" sz="1200" i="0" dirty="0">
                <a:solidFill>
                  <a:srgbClr val="686868"/>
                </a:solidFill>
                <a:latin typeface="+mj-lt"/>
              </a:rPr>
              <a:t>Effective training programs with capacity to serve students</a:t>
            </a:r>
          </a:p>
          <a:p>
            <a:pPr marL="285750" indent="-285750">
              <a:lnSpc>
                <a:spcPct val="100000"/>
              </a:lnSpc>
              <a:spcBef>
                <a:spcPts val="300"/>
              </a:spcBef>
              <a:spcAft>
                <a:spcPts val="0"/>
              </a:spcAft>
              <a:buFont typeface="Wingdings" charset="2"/>
              <a:buChar char="§"/>
            </a:pPr>
            <a:r>
              <a:rPr lang="en-US" sz="1200" i="0" dirty="0">
                <a:solidFill>
                  <a:srgbClr val="686868"/>
                </a:solidFill>
                <a:latin typeface="+mj-lt"/>
              </a:rPr>
              <a:t>Networked programming in states/regions</a:t>
            </a:r>
          </a:p>
          <a:p>
            <a:pPr>
              <a:lnSpc>
                <a:spcPct val="100000"/>
              </a:lnSpc>
              <a:spcBef>
                <a:spcPts val="300"/>
              </a:spcBef>
              <a:spcAft>
                <a:spcPts val="0"/>
              </a:spcAft>
              <a:buNone/>
            </a:pPr>
            <a:endParaRPr lang="en-US" sz="1200" dirty="0">
              <a:solidFill>
                <a:srgbClr val="686868"/>
              </a:solidFill>
              <a:latin typeface="+mj-lt"/>
            </a:endParaRPr>
          </a:p>
          <a:p>
            <a:pPr>
              <a:lnSpc>
                <a:spcPct val="100000"/>
              </a:lnSpc>
              <a:spcBef>
                <a:spcPts val="300"/>
              </a:spcBef>
              <a:spcAft>
                <a:spcPts val="0"/>
              </a:spcAft>
              <a:buNone/>
            </a:pPr>
            <a:r>
              <a:rPr lang="en-US" sz="1200" dirty="0">
                <a:solidFill>
                  <a:srgbClr val="686868"/>
                </a:solidFill>
                <a:latin typeface="+mj-lt"/>
              </a:rPr>
              <a:t>Workforce outcomes:</a:t>
            </a:r>
          </a:p>
          <a:p>
            <a:pPr marL="285750" indent="-285750">
              <a:lnSpc>
                <a:spcPct val="100000"/>
              </a:lnSpc>
              <a:spcBef>
                <a:spcPts val="300"/>
              </a:spcBef>
              <a:spcAft>
                <a:spcPts val="0"/>
              </a:spcAft>
              <a:buFont typeface="Wingdings" charset="2"/>
              <a:buChar char="§"/>
            </a:pPr>
            <a:r>
              <a:rPr lang="en-US" sz="1200" i="0" dirty="0">
                <a:solidFill>
                  <a:srgbClr val="686868"/>
                </a:solidFill>
                <a:latin typeface="+mj-lt"/>
              </a:rPr>
              <a:t>Increased employer involvement</a:t>
            </a:r>
          </a:p>
          <a:p>
            <a:pPr marL="285750" indent="-285750">
              <a:lnSpc>
                <a:spcPct val="100000"/>
              </a:lnSpc>
              <a:spcBef>
                <a:spcPts val="300"/>
              </a:spcBef>
              <a:spcAft>
                <a:spcPts val="0"/>
              </a:spcAft>
              <a:buFont typeface="Wingdings" charset="2"/>
              <a:buChar char="§"/>
            </a:pPr>
            <a:r>
              <a:rPr lang="en-US" sz="1200" i="0" dirty="0">
                <a:solidFill>
                  <a:srgbClr val="686868"/>
                </a:solidFill>
                <a:latin typeface="+mj-lt"/>
              </a:rPr>
              <a:t>Skilled workforce to meet employer demand</a:t>
            </a:r>
          </a:p>
          <a:p>
            <a:pPr marL="285750" indent="-285750">
              <a:lnSpc>
                <a:spcPct val="100000"/>
              </a:lnSpc>
              <a:spcBef>
                <a:spcPts val="300"/>
              </a:spcBef>
              <a:spcAft>
                <a:spcPts val="0"/>
              </a:spcAft>
              <a:buFont typeface="Wingdings" charset="2"/>
              <a:buChar char="§"/>
            </a:pPr>
            <a:r>
              <a:rPr lang="en-US" sz="1200" i="0" dirty="0">
                <a:solidFill>
                  <a:srgbClr val="686868"/>
                </a:solidFill>
                <a:latin typeface="+mj-lt"/>
              </a:rPr>
              <a:t>Well-connected, efficient workforce systems in communities and regions</a:t>
            </a:r>
          </a:p>
        </p:txBody>
      </p:sp>
      <p:sp>
        <p:nvSpPr>
          <p:cNvPr id="7" name="Title 6"/>
          <p:cNvSpPr>
            <a:spLocks noGrp="1"/>
          </p:cNvSpPr>
          <p:nvPr>
            <p:ph type="title"/>
          </p:nvPr>
        </p:nvSpPr>
        <p:spPr/>
        <p:txBody>
          <a:bodyPr/>
          <a:lstStyle/>
          <a:p>
            <a:r>
              <a:rPr lang="en-US" dirty="0"/>
              <a:t>Intended Outputs and outcomes</a:t>
            </a:r>
          </a:p>
        </p:txBody>
      </p:sp>
      <p:sp>
        <p:nvSpPr>
          <p:cNvPr id="8" name="Text Placeholder 2"/>
          <p:cNvSpPr txBox="1">
            <a:spLocks/>
          </p:cNvSpPr>
          <p:nvPr/>
        </p:nvSpPr>
        <p:spPr>
          <a:xfrm>
            <a:off x="4548980" y="2010898"/>
            <a:ext cx="3744120" cy="536519"/>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None/>
              <a:defRPr sz="1500" b="0" i="1" kern="1200">
                <a:solidFill>
                  <a:schemeClr val="accent3"/>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solidFill>
                  <a:srgbClr val="686868"/>
                </a:solidFill>
              </a:rPr>
              <a:t>Long-term Outcomes</a:t>
            </a:r>
          </a:p>
        </p:txBody>
      </p:sp>
      <p:sp>
        <p:nvSpPr>
          <p:cNvPr id="9" name="Text Placeholder 19"/>
          <p:cNvSpPr txBox="1">
            <a:spLocks/>
          </p:cNvSpPr>
          <p:nvPr/>
        </p:nvSpPr>
        <p:spPr>
          <a:xfrm>
            <a:off x="434180" y="1045698"/>
            <a:ext cx="8227220" cy="536519"/>
          </a:xfrm>
          <a:prstGeom prst="rect">
            <a:avLst/>
          </a:prstGeom>
        </p:spPr>
        <p:txBody>
          <a:bodyPr vert="horz" lIns="0" tIns="0" rIns="0" bIns="0" rtlCol="0" anchor="t">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None/>
              <a:defRPr sz="1500" b="0" i="1" kern="1200">
                <a:solidFill>
                  <a:schemeClr val="accent3"/>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Intended outputs and outcomes articulated in the DOL solicitation for TAACCCT were extensive, focusing on students, programs, colleges, and workforce measures. </a:t>
            </a:r>
          </a:p>
        </p:txBody>
      </p:sp>
      <p:sp>
        <p:nvSpPr>
          <p:cNvPr id="2" name="Text Placeholder 1"/>
          <p:cNvSpPr>
            <a:spLocks noGrp="1"/>
          </p:cNvSpPr>
          <p:nvPr>
            <p:ph type="body" sz="quarter" idx="14"/>
          </p:nvPr>
        </p:nvSpPr>
        <p:spPr/>
        <p:txBody>
          <a:bodyPr/>
          <a:lstStyle/>
          <a:p>
            <a:pPr>
              <a:buNone/>
            </a:pPr>
            <a:endParaRPr lang="en-US" dirty="0"/>
          </a:p>
        </p:txBody>
      </p:sp>
      <p:cxnSp>
        <p:nvCxnSpPr>
          <p:cNvPr id="11" name="Straight Connector 10"/>
          <p:cNvCxnSpPr/>
          <p:nvPr/>
        </p:nvCxnSpPr>
        <p:spPr>
          <a:xfrm>
            <a:off x="431800" y="2425700"/>
            <a:ext cx="8026400" cy="0"/>
          </a:xfrm>
          <a:prstGeom prst="line">
            <a:avLst/>
          </a:prstGeom>
          <a:ln w="28575"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6100" y="1993900"/>
            <a:ext cx="12700" cy="4191000"/>
          </a:xfrm>
          <a:prstGeom prst="line">
            <a:avLst/>
          </a:prstGeom>
          <a:ln>
            <a:solidFill>
              <a:schemeClr val="tx2"/>
            </a:solidFill>
            <a:prstDash val="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21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TAACCCT</a:t>
            </a:r>
            <a:br>
              <a:rPr lang="en-US" dirty="0"/>
            </a:br>
            <a:r>
              <a:rPr lang="en-US" dirty="0"/>
              <a:t>Evaluation</a:t>
            </a:r>
          </a:p>
        </p:txBody>
      </p:sp>
      <p:sp>
        <p:nvSpPr>
          <p:cNvPr id="7" name="Text Placeholder 6"/>
          <p:cNvSpPr>
            <a:spLocks noGrp="1"/>
          </p:cNvSpPr>
          <p:nvPr>
            <p:ph type="body" sz="quarter" idx="14"/>
          </p:nvPr>
        </p:nvSpPr>
        <p:spPr/>
        <p:txBody>
          <a:bodyPr/>
          <a:lstStyle/>
          <a:p>
            <a:r>
              <a:rPr lang="en-US" dirty="0"/>
              <a:t>Evaluation of TAACCCT grants</a:t>
            </a:r>
          </a:p>
          <a:p>
            <a:r>
              <a:rPr lang="en-US" dirty="0"/>
              <a:t>CLEAR standards</a:t>
            </a:r>
          </a:p>
          <a:p>
            <a:r>
              <a:rPr lang="en-US" dirty="0"/>
              <a:t>TAACCCT evaluation studies</a:t>
            </a:r>
          </a:p>
          <a:p>
            <a:pPr marL="0" indent="0">
              <a:buNone/>
            </a:pPr>
            <a:endParaRPr lang="en-US" dirty="0"/>
          </a:p>
        </p:txBody>
      </p:sp>
      <p:sp>
        <p:nvSpPr>
          <p:cNvPr id="11" name="Text Placeholder 10"/>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835873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
  <p:tag name="SAVETOFOLDER" val="C:\Users\Dan\Desktop\poop\"/>
  <p:tag name="IMAGEWIDTH" val="960"/>
  <p:tag name="IMAGEHEIGHT" val="720"/>
  <p:tag name="EXPORTRANGE" val="EntirePresentation"/>
  <p:tag name="SIZEBY" val="DPI"/>
  <p:tag name="OUTPUTDPI" val="96"/>
  <p:tag name="EXPORTAS" val="JPG"/>
  <p:tag name="NUMBERFORMAT" val="0000"/>
</p:tagLst>
</file>

<file path=ppt/theme/theme1.xml><?xml version="1.0" encoding="utf-8"?>
<a:theme xmlns:a="http://schemas.openxmlformats.org/drawingml/2006/main" name="Duarte_Slidedocs">
  <a:themeElements>
    <a:clrScheme name="Custom 4">
      <a:dk1>
        <a:srgbClr val="2D2D2A"/>
      </a:dk1>
      <a:lt1>
        <a:sysClr val="window" lastClr="FFFFFF"/>
      </a:lt1>
      <a:dk2>
        <a:srgbClr val="696969"/>
      </a:dk2>
      <a:lt2>
        <a:srgbClr val="D1D1D1"/>
      </a:lt2>
      <a:accent1>
        <a:srgbClr val="E7B800"/>
      </a:accent1>
      <a:accent2>
        <a:srgbClr val="86AA00"/>
      </a:accent2>
      <a:accent3>
        <a:srgbClr val="00AFBB"/>
      </a:accent3>
      <a:accent4>
        <a:srgbClr val="2E9FDF"/>
      </a:accent4>
      <a:accent5>
        <a:srgbClr val="FF9E29"/>
      </a:accent5>
      <a:accent6>
        <a:srgbClr val="0F2855"/>
      </a:accent6>
      <a:hlink>
        <a:srgbClr val="64645D"/>
      </a:hlink>
      <a:folHlink>
        <a:srgbClr val="64645D"/>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29823</TotalTime>
  <Words>3239</Words>
  <Application>Microsoft Office PowerPoint</Application>
  <PresentationFormat>On-screen Show (4:3)</PresentationFormat>
  <Paragraphs>269</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Heading</vt:lpstr>
      <vt:lpstr>Arial Narrow</vt:lpstr>
      <vt:lpstr>Calibri</vt:lpstr>
      <vt:lpstr>Georgia</vt:lpstr>
      <vt:lpstr>Wingdings</vt:lpstr>
      <vt:lpstr>Duarte_Slidedocs</vt:lpstr>
      <vt:lpstr>Lessons from TAACCCT</vt:lpstr>
      <vt:lpstr>Acknowledgments</vt:lpstr>
      <vt:lpstr>FOREWORD</vt:lpstr>
      <vt:lpstr>TABLE OF CONTENTS </vt:lpstr>
      <vt:lpstr>What is TAACCCT?</vt:lpstr>
      <vt:lpstr>Snapshot of TAACCCT</vt:lpstr>
      <vt:lpstr>Targeted students and Strategies</vt:lpstr>
      <vt:lpstr>Intended Outputs and outcomes</vt:lpstr>
      <vt:lpstr>TAACCCT Evaluation</vt:lpstr>
      <vt:lpstr>Evaluation of TAACCCT Grants</vt:lpstr>
      <vt:lpstr>clearinghouse for labor and evaluation research  (CLEAR) standards</vt:lpstr>
      <vt:lpstr>TAACCCT Evaluation Studies</vt:lpstr>
      <vt:lpstr>What We Found</vt:lpstr>
      <vt:lpstr>Our team’s approach</vt:lpstr>
      <vt:lpstr>American Evaluation Association (AEA) Standards</vt:lpstr>
      <vt:lpstr>Initial Review Results</vt:lpstr>
      <vt:lpstr>Phases of meta-analysis Review</vt:lpstr>
      <vt:lpstr>META-ANALYSIS RESULTS</vt:lpstr>
      <vt:lpstr>What We Suggest</vt:lpstr>
      <vt:lpstr>recommendations</vt:lpstr>
      <vt:lpstr>Facilitating factors</vt:lpstr>
      <vt:lpstr>REferences</vt:lpstr>
      <vt:lpstr>About </vt:lpstr>
    </vt:vector>
  </TitlesOfParts>
  <Company>Duarte, Inc. 650-625-8200 info@duarte.com www.duarte.com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www.duarte.com slidedoc</dc:subject>
  <dc:creator>Nancy Duarte</dc:creator>
  <cp:keywords>slidedoc slidedocs Duarte, Inc. Nancy Duarte</cp:keywords>
  <dc:description>How do I make a slidedoc? What is a slidedoc?</dc:description>
  <cp:lastModifiedBy>Ivy Love</cp:lastModifiedBy>
  <cp:revision>240</cp:revision>
  <cp:lastPrinted>2019-09-20T15:07:32Z</cp:lastPrinted>
  <dcterms:created xsi:type="dcterms:W3CDTF">2014-01-14T20:20:43Z</dcterms:created>
  <dcterms:modified xsi:type="dcterms:W3CDTF">2019-09-27T18:49:51Z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24749045</vt:lpwstr>
  </property>
  <property fmtid="{D5CDD505-2E9C-101B-9397-08002B2CF9AE}" pid="3" name="NXPowerLiteSettings">
    <vt:lpwstr>F98007B004F000</vt:lpwstr>
  </property>
  <property fmtid="{D5CDD505-2E9C-101B-9397-08002B2CF9AE}" pid="4" name="NXPowerLiteVersion">
    <vt:lpwstr>D5.0.2</vt:lpwstr>
  </property>
</Properties>
</file>